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129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77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981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559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22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958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43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866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96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78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13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49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706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43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0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355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1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4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7772400" cy="1470660"/>
          </a:xfrm>
          <a:prstGeom prst="rect">
            <a:avLst/>
          </a:prstGeom>
          <a:solidFill>
            <a:srgbClr val="00AF50"/>
          </a:solidFill>
          <a:ln w="9144">
            <a:solidFill>
              <a:srgbClr val="92D05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2139315" marR="1568450" indent="-558165">
              <a:lnSpc>
                <a:spcPct val="100000"/>
              </a:lnSpc>
              <a:spcBef>
                <a:spcPts val="225"/>
              </a:spcBef>
            </a:pPr>
            <a:r>
              <a:rPr sz="4400" b="0" spc="-5" dirty="0">
                <a:latin typeface="Carlito"/>
                <a:cs typeface="Carlito"/>
              </a:rPr>
              <a:t>HAZARDOUS</a:t>
            </a:r>
            <a:r>
              <a:rPr sz="4400" b="0" spc="-55" dirty="0">
                <a:latin typeface="Carlito"/>
                <a:cs typeface="Carlito"/>
              </a:rPr>
              <a:t> </a:t>
            </a:r>
            <a:r>
              <a:rPr sz="4400" b="0" spc="-45" dirty="0">
                <a:latin typeface="Carlito"/>
                <a:cs typeface="Carlito"/>
              </a:rPr>
              <a:t>WASTE  </a:t>
            </a:r>
            <a:r>
              <a:rPr sz="4400" b="0" spc="-5" dirty="0">
                <a:latin typeface="Carlito"/>
                <a:cs typeface="Carlito"/>
              </a:rPr>
              <a:t>MANAGEMENT</a:t>
            </a:r>
            <a:endParaRPr sz="4400" dirty="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400" y="2362200"/>
            <a:ext cx="7848600" cy="4406976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209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5"/>
              </a:spcBef>
            </a:pPr>
            <a:endParaRPr lang="en-US" sz="3200" spc="-45" dirty="0" smtClean="0">
              <a:solidFill>
                <a:srgbClr val="888888"/>
              </a:solidFill>
              <a:latin typeface="Carlito"/>
              <a:cs typeface="Carlito"/>
            </a:endParaRP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3200" b="1" dirty="0"/>
              <a:t>By</a:t>
            </a: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3200" b="1" dirty="0"/>
              <a:t> </a:t>
            </a:r>
            <a:r>
              <a:rPr lang="en-GB" altLang="en-US" sz="3200" b="1" dirty="0" err="1"/>
              <a:t>Dr.</a:t>
            </a:r>
            <a:r>
              <a:rPr lang="en-GB" altLang="en-US" sz="3200" b="1" dirty="0"/>
              <a:t> Zaryab Khalid</a:t>
            </a: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3200" b="1" dirty="0"/>
              <a:t>Class: </a:t>
            </a:r>
            <a:r>
              <a:rPr lang="en-GB" altLang="en-US" sz="3200" b="1" dirty="0" smtClean="0"/>
              <a:t>MS </a:t>
            </a:r>
            <a:r>
              <a:rPr lang="en-GB" altLang="en-US" sz="3200" b="1" dirty="0"/>
              <a:t>Botany</a:t>
            </a: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3200" b="1" dirty="0"/>
              <a:t>Semester: II</a:t>
            </a: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3200" b="1" dirty="0"/>
              <a:t>Subject: Environmental Biotechnology</a:t>
            </a:r>
          </a:p>
          <a:p>
            <a:pPr algn="ctr">
              <a:lnSpc>
                <a:spcPct val="100000"/>
              </a:lnSpc>
              <a:spcBef>
                <a:spcPts val="165"/>
              </a:spcBef>
            </a:pPr>
            <a:endParaRPr lang="en-US" sz="3200" spc="-45" dirty="0" smtClean="0">
              <a:solidFill>
                <a:srgbClr val="888888"/>
              </a:solidFill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  <a:spcBef>
                <a:spcPts val="165"/>
              </a:spcBef>
            </a:pPr>
            <a:endParaRPr lang="en-US" sz="3200" spc="-45" dirty="0">
              <a:solidFill>
                <a:srgbClr val="888888"/>
              </a:solidFill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  <a:spcBef>
                <a:spcPts val="165"/>
              </a:spcBef>
            </a:pPr>
            <a:endParaRPr sz="32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066800"/>
            <a:ext cx="8229600" cy="5059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977616"/>
            <a:ext cx="7514590" cy="392747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b="1" u="heavy" spc="-15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Carlito"/>
                <a:cs typeface="Carlito"/>
              </a:rPr>
              <a:t>Physical </a:t>
            </a:r>
            <a:r>
              <a:rPr sz="3200" b="1" u="heavy" spc="-10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Carlito"/>
                <a:cs typeface="Carlito"/>
              </a:rPr>
              <a:t>treatment</a:t>
            </a:r>
            <a:r>
              <a:rPr sz="3200" b="1" u="heavy" spc="-30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Carlito"/>
                <a:cs typeface="Carlito"/>
              </a:rPr>
              <a:t> </a:t>
            </a:r>
            <a:r>
              <a:rPr sz="3200" b="1" u="heavy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Carlito"/>
                <a:cs typeface="Carlito"/>
              </a:rPr>
              <a:t>: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rlito"/>
                <a:cs typeface="Carlito"/>
              </a:rPr>
              <a:t>Involves </a:t>
            </a:r>
            <a:r>
              <a:rPr sz="3200" spc="-10" dirty="0">
                <a:latin typeface="Carlito"/>
                <a:cs typeface="Carlito"/>
              </a:rPr>
              <a:t>variety </a:t>
            </a:r>
            <a:r>
              <a:rPr sz="3200" dirty="0">
                <a:latin typeface="Carlito"/>
                <a:cs typeface="Carlito"/>
              </a:rPr>
              <a:t>of </a:t>
            </a:r>
            <a:r>
              <a:rPr sz="3200" spc="-15" dirty="0">
                <a:latin typeface="Carlito"/>
                <a:cs typeface="Carlito"/>
              </a:rPr>
              <a:t>seperation</a:t>
            </a:r>
            <a:r>
              <a:rPr sz="3200" spc="10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techniques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Whenever </a:t>
            </a:r>
            <a:r>
              <a:rPr sz="3200" dirty="0">
                <a:latin typeface="Carlito"/>
                <a:cs typeface="Carlito"/>
              </a:rPr>
              <a:t>a </a:t>
            </a:r>
            <a:r>
              <a:rPr sz="3200" spc="-25" dirty="0">
                <a:latin typeface="Carlito"/>
                <a:cs typeface="Carlito"/>
              </a:rPr>
              <a:t>waste </a:t>
            </a:r>
            <a:r>
              <a:rPr sz="3200" spc="-10" dirty="0">
                <a:latin typeface="Carlito"/>
                <a:cs typeface="Carlito"/>
              </a:rPr>
              <a:t>containing </a:t>
            </a:r>
            <a:r>
              <a:rPr sz="3200" dirty="0">
                <a:latin typeface="Carlito"/>
                <a:cs typeface="Carlito"/>
              </a:rPr>
              <a:t>liquid &amp; </a:t>
            </a:r>
            <a:r>
              <a:rPr sz="3200" spc="-5" dirty="0">
                <a:latin typeface="Carlito"/>
                <a:cs typeface="Carlito"/>
              </a:rPr>
              <a:t>solid  </a:t>
            </a:r>
            <a:r>
              <a:rPr sz="3200" spc="-10" dirty="0">
                <a:latin typeface="Carlito"/>
                <a:cs typeface="Carlito"/>
              </a:rPr>
              <a:t>must </a:t>
            </a:r>
            <a:r>
              <a:rPr sz="3200" spc="-5" dirty="0">
                <a:latin typeface="Carlito"/>
                <a:cs typeface="Carlito"/>
              </a:rPr>
              <a:t>be</a:t>
            </a:r>
            <a:r>
              <a:rPr sz="3200" spc="25" dirty="0">
                <a:latin typeface="Carlito"/>
                <a:cs typeface="Carlito"/>
              </a:rPr>
              <a:t> </a:t>
            </a:r>
            <a:r>
              <a:rPr sz="3200" spc="-15" dirty="0">
                <a:latin typeface="Carlito"/>
                <a:cs typeface="Carlito"/>
              </a:rPr>
              <a:t>treated.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rlito"/>
                <a:cs typeface="Carlito"/>
              </a:rPr>
              <a:t>Physical </a:t>
            </a:r>
            <a:r>
              <a:rPr sz="3200" spc="-10" dirty="0">
                <a:latin typeface="Carlito"/>
                <a:cs typeface="Carlito"/>
              </a:rPr>
              <a:t>processes</a:t>
            </a:r>
            <a:r>
              <a:rPr sz="3200" spc="-5" dirty="0">
                <a:latin typeface="Carlito"/>
                <a:cs typeface="Carlito"/>
              </a:rPr>
              <a:t> </a:t>
            </a:r>
            <a:r>
              <a:rPr sz="3200" spc="-15" dirty="0">
                <a:latin typeface="Carlito"/>
                <a:cs typeface="Carlito"/>
              </a:rPr>
              <a:t>are</a:t>
            </a:r>
            <a:endParaRPr sz="3200">
              <a:latin typeface="Carlito"/>
              <a:cs typeface="Carlito"/>
            </a:endParaRPr>
          </a:p>
          <a:p>
            <a:pPr marL="355600" marR="31877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rlito"/>
                <a:cs typeface="Carlito"/>
              </a:rPr>
              <a:t>Screening, </a:t>
            </a:r>
            <a:r>
              <a:rPr sz="3200" spc="-5" dirty="0">
                <a:latin typeface="Carlito"/>
                <a:cs typeface="Carlito"/>
              </a:rPr>
              <a:t>sedimentation, </a:t>
            </a:r>
            <a:r>
              <a:rPr sz="3200" spc="-10" dirty="0">
                <a:latin typeface="Carlito"/>
                <a:cs typeface="Carlito"/>
              </a:rPr>
              <a:t>centrifugation,  flotation, </a:t>
            </a:r>
            <a:r>
              <a:rPr sz="3200" dirty="0">
                <a:latin typeface="Carlito"/>
                <a:cs typeface="Carlito"/>
              </a:rPr>
              <a:t>adsorption, </a:t>
            </a:r>
            <a:r>
              <a:rPr sz="3200" spc="-5" dirty="0">
                <a:latin typeface="Carlito"/>
                <a:cs typeface="Carlito"/>
              </a:rPr>
              <a:t>stripping </a:t>
            </a:r>
            <a:r>
              <a:rPr sz="3200" dirty="0">
                <a:latin typeface="Carlito"/>
                <a:cs typeface="Carlito"/>
              </a:rPr>
              <a:t>and</a:t>
            </a:r>
            <a:r>
              <a:rPr sz="3200" spc="100" dirty="0">
                <a:latin typeface="Carlito"/>
                <a:cs typeface="Carlito"/>
              </a:rPr>
              <a:t> </a:t>
            </a:r>
            <a:r>
              <a:rPr sz="3200" spc="-25" dirty="0">
                <a:latin typeface="Carlito"/>
                <a:cs typeface="Carlito"/>
              </a:rPr>
              <a:t>RO.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914400"/>
            <a:ext cx="8229600" cy="5212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825216"/>
            <a:ext cx="7849234" cy="392747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Chemical</a:t>
            </a:r>
            <a:r>
              <a:rPr sz="3200" b="1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 </a:t>
            </a:r>
            <a:r>
              <a:rPr sz="32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treatment: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65"/>
              </a:spcBef>
              <a:buFont typeface="Wingdings"/>
              <a:buChar char=""/>
              <a:tabLst>
                <a:tab pos="355600" algn="l"/>
              </a:tabLst>
            </a:pPr>
            <a:r>
              <a:rPr sz="3200" spc="-145" dirty="0">
                <a:latin typeface="Carlito"/>
                <a:cs typeface="Carlito"/>
              </a:rPr>
              <a:t>To </a:t>
            </a:r>
            <a:r>
              <a:rPr sz="3200" spc="-30" dirty="0">
                <a:latin typeface="Carlito"/>
                <a:cs typeface="Carlito"/>
              </a:rPr>
              <a:t>make </a:t>
            </a:r>
            <a:r>
              <a:rPr sz="3200" dirty="0">
                <a:latin typeface="Carlito"/>
                <a:cs typeface="Carlito"/>
              </a:rPr>
              <a:t>the </a:t>
            </a:r>
            <a:r>
              <a:rPr sz="3200" spc="-10" dirty="0">
                <a:latin typeface="Carlito"/>
                <a:cs typeface="Carlito"/>
              </a:rPr>
              <a:t>complete </a:t>
            </a:r>
            <a:r>
              <a:rPr sz="3200" spc="-15" dirty="0">
                <a:latin typeface="Carlito"/>
                <a:cs typeface="Carlito"/>
              </a:rPr>
              <a:t>breakdown </a:t>
            </a:r>
            <a:r>
              <a:rPr sz="3200" dirty="0">
                <a:latin typeface="Carlito"/>
                <a:cs typeface="Carlito"/>
              </a:rPr>
              <a:t>of HW </a:t>
            </a:r>
            <a:r>
              <a:rPr sz="3200" spc="-15" dirty="0">
                <a:latin typeface="Carlito"/>
                <a:cs typeface="Carlito"/>
              </a:rPr>
              <a:t>into  </a:t>
            </a:r>
            <a:r>
              <a:rPr sz="3200" spc="-5" dirty="0">
                <a:latin typeface="Carlito"/>
                <a:cs typeface="Carlito"/>
              </a:rPr>
              <a:t>non </a:t>
            </a:r>
            <a:r>
              <a:rPr sz="3200" spc="-25" dirty="0">
                <a:latin typeface="Carlito"/>
                <a:cs typeface="Carlito"/>
              </a:rPr>
              <a:t>toxic </a:t>
            </a:r>
            <a:r>
              <a:rPr sz="3200" spc="-20" dirty="0">
                <a:latin typeface="Carlito"/>
                <a:cs typeface="Carlito"/>
              </a:rPr>
              <a:t>form</a:t>
            </a:r>
            <a:r>
              <a:rPr sz="3200" spc="60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and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Wingdings"/>
              <a:buChar char=""/>
              <a:tabLst>
                <a:tab pos="355600" algn="l"/>
              </a:tabLst>
            </a:pPr>
            <a:r>
              <a:rPr sz="3200" spc="-145" dirty="0">
                <a:latin typeface="Carlito"/>
                <a:cs typeface="Carlito"/>
              </a:rPr>
              <a:t>To </a:t>
            </a:r>
            <a:r>
              <a:rPr sz="3200" spc="-5" dirty="0">
                <a:latin typeface="Carlito"/>
                <a:cs typeface="Carlito"/>
              </a:rPr>
              <a:t>reduce </a:t>
            </a:r>
            <a:r>
              <a:rPr sz="3200" dirty="0">
                <a:latin typeface="Carlito"/>
                <a:cs typeface="Carlito"/>
              </a:rPr>
              <a:t>the </a:t>
            </a:r>
            <a:r>
              <a:rPr sz="3200" spc="-20" dirty="0">
                <a:latin typeface="Carlito"/>
                <a:cs typeface="Carlito"/>
              </a:rPr>
              <a:t>hazard </a:t>
            </a:r>
            <a:r>
              <a:rPr sz="3200" spc="-5" dirty="0">
                <a:latin typeface="Carlito"/>
                <a:cs typeface="Carlito"/>
              </a:rPr>
              <a:t>of </a:t>
            </a:r>
            <a:r>
              <a:rPr sz="3200" dirty="0">
                <a:latin typeface="Carlito"/>
                <a:cs typeface="Carlito"/>
              </a:rPr>
              <a:t>a </a:t>
            </a:r>
            <a:r>
              <a:rPr sz="3200" spc="-5" dirty="0">
                <a:latin typeface="Carlito"/>
                <a:cs typeface="Carlito"/>
              </a:rPr>
              <a:t>particular</a:t>
            </a:r>
            <a:r>
              <a:rPr sz="3200" spc="215" dirty="0">
                <a:latin typeface="Carlito"/>
                <a:cs typeface="Carlito"/>
              </a:rPr>
              <a:t> </a:t>
            </a:r>
            <a:r>
              <a:rPr sz="3200" spc="-25" dirty="0">
                <a:latin typeface="Carlito"/>
                <a:cs typeface="Carlito"/>
              </a:rPr>
              <a:t>waste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Wingdings"/>
              <a:buChar char=""/>
              <a:tabLst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Chemical </a:t>
            </a:r>
            <a:r>
              <a:rPr sz="3200" dirty="0">
                <a:latin typeface="Carlito"/>
                <a:cs typeface="Carlito"/>
              </a:rPr>
              <a:t>methods </a:t>
            </a:r>
            <a:r>
              <a:rPr sz="3200" spc="-10" dirty="0">
                <a:latin typeface="Carlito"/>
                <a:cs typeface="Carlito"/>
              </a:rPr>
              <a:t>are</a:t>
            </a:r>
            <a:r>
              <a:rPr sz="3200" spc="5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::</a:t>
            </a:r>
            <a:endParaRPr sz="3200">
              <a:latin typeface="Carlito"/>
              <a:cs typeface="Carlito"/>
            </a:endParaRPr>
          </a:p>
          <a:p>
            <a:pPr marL="355600" marR="389255" indent="-342900">
              <a:lnSpc>
                <a:spcPct val="100000"/>
              </a:lnSpc>
              <a:spcBef>
                <a:spcPts val="770"/>
              </a:spcBef>
              <a:buFont typeface="Wingdings"/>
              <a:buChar char=""/>
              <a:tabLst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Neutralization, precipitation, oxidation </a:t>
            </a:r>
            <a:r>
              <a:rPr sz="3200" dirty="0">
                <a:latin typeface="Carlito"/>
                <a:cs typeface="Carlito"/>
              </a:rPr>
              <a:t>and  </a:t>
            </a:r>
            <a:r>
              <a:rPr sz="3200" spc="-5" dirty="0">
                <a:latin typeface="Carlito"/>
                <a:cs typeface="Carlito"/>
              </a:rPr>
              <a:t>reduction.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066800"/>
            <a:ext cx="8229600" cy="5059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1025397"/>
            <a:ext cx="7706995" cy="475805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208915" indent="-342900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10" dirty="0">
                <a:latin typeface="Carlito"/>
                <a:cs typeface="Carlito"/>
              </a:rPr>
              <a:t>Neutralization: </a:t>
            </a:r>
            <a:r>
              <a:rPr sz="3200" spc="-5" dirty="0">
                <a:latin typeface="Carlito"/>
                <a:cs typeface="Carlito"/>
              </a:rPr>
              <a:t>carried out </a:t>
            </a:r>
            <a:r>
              <a:rPr sz="3200" dirty="0">
                <a:latin typeface="Carlito"/>
                <a:cs typeface="Carlito"/>
              </a:rPr>
              <a:t>when the </a:t>
            </a:r>
            <a:r>
              <a:rPr sz="3200" spc="-25" dirty="0">
                <a:latin typeface="Carlito"/>
                <a:cs typeface="Carlito"/>
              </a:rPr>
              <a:t>waste  </a:t>
            </a:r>
            <a:r>
              <a:rPr sz="3200" spc="-15" dirty="0">
                <a:latin typeface="Carlito"/>
                <a:cs typeface="Carlito"/>
              </a:rPr>
              <a:t>contains excessive </a:t>
            </a:r>
            <a:r>
              <a:rPr sz="3200" spc="-5" dirty="0">
                <a:latin typeface="Carlito"/>
                <a:cs typeface="Carlito"/>
              </a:rPr>
              <a:t>amount of </a:t>
            </a:r>
            <a:r>
              <a:rPr sz="3200" dirty="0">
                <a:latin typeface="Carlito"/>
                <a:cs typeface="Carlito"/>
              </a:rPr>
              <a:t>acid </a:t>
            </a:r>
            <a:r>
              <a:rPr sz="3200" spc="-5" dirty="0">
                <a:latin typeface="Carlito"/>
                <a:cs typeface="Carlito"/>
              </a:rPr>
              <a:t>or</a:t>
            </a:r>
            <a:r>
              <a:rPr sz="3200" spc="60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alkali.</a:t>
            </a:r>
            <a:endParaRPr sz="3200">
              <a:latin typeface="Carlito"/>
              <a:cs typeface="Carlito"/>
            </a:endParaRPr>
          </a:p>
          <a:p>
            <a:pPr marL="355600" marR="586740" indent="-342900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latin typeface="Carlito"/>
                <a:cs typeface="Carlito"/>
              </a:rPr>
              <a:t>Chemical </a:t>
            </a:r>
            <a:r>
              <a:rPr sz="3200" b="1" spc="-10" dirty="0">
                <a:latin typeface="Carlito"/>
                <a:cs typeface="Carlito"/>
              </a:rPr>
              <a:t>oxidation</a:t>
            </a:r>
            <a:r>
              <a:rPr sz="3200" spc="-10" dirty="0">
                <a:latin typeface="Carlito"/>
                <a:cs typeface="Carlito"/>
              </a:rPr>
              <a:t>:used </a:t>
            </a:r>
            <a:r>
              <a:rPr sz="3200" spc="-25" dirty="0">
                <a:latin typeface="Carlito"/>
                <a:cs typeface="Carlito"/>
              </a:rPr>
              <a:t>to </a:t>
            </a:r>
            <a:r>
              <a:rPr sz="3200" spc="-15" dirty="0">
                <a:latin typeface="Carlito"/>
                <a:cs typeface="Carlito"/>
              </a:rPr>
              <a:t>destroy </a:t>
            </a:r>
            <a:r>
              <a:rPr sz="3200" spc="-25" dirty="0">
                <a:latin typeface="Carlito"/>
                <a:cs typeface="Carlito"/>
              </a:rPr>
              <a:t>toxic  </a:t>
            </a:r>
            <a:r>
              <a:rPr sz="3200" spc="-5" dirty="0">
                <a:latin typeface="Carlito"/>
                <a:cs typeface="Carlito"/>
              </a:rPr>
              <a:t>cyanide </a:t>
            </a:r>
            <a:r>
              <a:rPr sz="3200" dirty="0">
                <a:latin typeface="Carlito"/>
                <a:cs typeface="Carlito"/>
              </a:rPr>
              <a:t>molecule with </a:t>
            </a:r>
            <a:r>
              <a:rPr sz="3200" spc="-10" dirty="0">
                <a:latin typeface="Carlito"/>
                <a:cs typeface="Carlito"/>
              </a:rPr>
              <a:t>oxidising</a:t>
            </a:r>
            <a:r>
              <a:rPr sz="3200" spc="-20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agents</a:t>
            </a:r>
            <a:endParaRPr sz="3200">
              <a:latin typeface="Carlito"/>
              <a:cs typeface="Carlito"/>
            </a:endParaRPr>
          </a:p>
          <a:p>
            <a:pPr marL="355600" marR="418465" indent="-342900" algn="just">
              <a:lnSpc>
                <a:spcPct val="90000"/>
              </a:lnSpc>
              <a:spcBef>
                <a:spcPts val="71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5" dirty="0">
                <a:latin typeface="Carlito"/>
                <a:cs typeface="Carlito"/>
              </a:rPr>
              <a:t>Reduction: </a:t>
            </a:r>
            <a:r>
              <a:rPr sz="3200" spc="-5" dirty="0">
                <a:latin typeface="Carlito"/>
                <a:cs typeface="Carlito"/>
              </a:rPr>
              <a:t>used </a:t>
            </a:r>
            <a:r>
              <a:rPr sz="3200" dirty="0">
                <a:latin typeface="Carlito"/>
                <a:cs typeface="Carlito"/>
              </a:rPr>
              <a:t>in the </a:t>
            </a:r>
            <a:r>
              <a:rPr sz="3200" spc="-20" dirty="0">
                <a:latin typeface="Carlito"/>
                <a:cs typeface="Carlito"/>
              </a:rPr>
              <a:t>conversion </a:t>
            </a:r>
            <a:r>
              <a:rPr sz="3200" spc="-5" dirty="0">
                <a:latin typeface="Carlito"/>
                <a:cs typeface="Carlito"/>
              </a:rPr>
              <a:t>of </a:t>
            </a:r>
            <a:r>
              <a:rPr sz="3200" spc="-30" dirty="0">
                <a:latin typeface="Carlito"/>
                <a:cs typeface="Carlito"/>
              </a:rPr>
              <a:t>hexa  </a:t>
            </a:r>
            <a:r>
              <a:rPr sz="3200" spc="-10" dirty="0">
                <a:latin typeface="Carlito"/>
                <a:cs typeface="Carlito"/>
              </a:rPr>
              <a:t>valent chromium </a:t>
            </a:r>
            <a:r>
              <a:rPr sz="3200" spc="-20" dirty="0">
                <a:latin typeface="Carlito"/>
                <a:cs typeface="Carlito"/>
              </a:rPr>
              <a:t>into </a:t>
            </a:r>
            <a:r>
              <a:rPr sz="3200" spc="-10" dirty="0">
                <a:latin typeface="Carlito"/>
                <a:cs typeface="Carlito"/>
              </a:rPr>
              <a:t>trivalent chromium  </a:t>
            </a:r>
            <a:r>
              <a:rPr sz="3200" spc="-25" dirty="0">
                <a:latin typeface="Carlito"/>
                <a:cs typeface="Carlito"/>
              </a:rPr>
              <a:t>before </a:t>
            </a:r>
            <a:r>
              <a:rPr sz="3200" dirty="0">
                <a:latin typeface="Carlito"/>
                <a:cs typeface="Carlito"/>
              </a:rPr>
              <a:t>it </a:t>
            </a:r>
            <a:r>
              <a:rPr sz="3200" spc="-5" dirty="0">
                <a:latin typeface="Carlito"/>
                <a:cs typeface="Carlito"/>
              </a:rPr>
              <a:t>can be</a:t>
            </a:r>
            <a:r>
              <a:rPr sz="3200" spc="1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precipitated.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9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Carlito"/>
                <a:cs typeface="Carlito"/>
              </a:rPr>
              <a:t>Anodic </a:t>
            </a:r>
            <a:r>
              <a:rPr sz="3200" b="1" spc="-5" dirty="0">
                <a:latin typeface="Carlito"/>
                <a:cs typeface="Carlito"/>
              </a:rPr>
              <a:t>electrolysis: </a:t>
            </a:r>
            <a:r>
              <a:rPr sz="3200" spc="-5" dirty="0">
                <a:latin typeface="Carlito"/>
                <a:cs typeface="Carlito"/>
              </a:rPr>
              <a:t>used </a:t>
            </a:r>
            <a:r>
              <a:rPr sz="3200" spc="-30" dirty="0">
                <a:latin typeface="Carlito"/>
                <a:cs typeface="Carlito"/>
              </a:rPr>
              <a:t>for </a:t>
            </a:r>
            <a:r>
              <a:rPr sz="3200" spc="-5" dirty="0">
                <a:latin typeface="Carlito"/>
                <a:cs typeface="Carlito"/>
              </a:rPr>
              <a:t>the destruction  </a:t>
            </a:r>
            <a:r>
              <a:rPr sz="3200" dirty="0">
                <a:latin typeface="Carlito"/>
                <a:cs typeface="Carlito"/>
              </a:rPr>
              <a:t>of </a:t>
            </a:r>
            <a:r>
              <a:rPr sz="3200" spc="-5" dirty="0">
                <a:latin typeface="Carlito"/>
                <a:cs typeface="Carlito"/>
              </a:rPr>
              <a:t>cyanide </a:t>
            </a:r>
            <a:r>
              <a:rPr sz="3200" dirty="0">
                <a:latin typeface="Carlito"/>
                <a:cs typeface="Carlito"/>
              </a:rPr>
              <a:t>in </a:t>
            </a:r>
            <a:r>
              <a:rPr sz="3200" spc="-10" dirty="0">
                <a:latin typeface="Carlito"/>
                <a:cs typeface="Carlito"/>
              </a:rPr>
              <a:t>spent </a:t>
            </a:r>
            <a:r>
              <a:rPr sz="3200" spc="-5" dirty="0">
                <a:latin typeface="Carlito"/>
                <a:cs typeface="Carlito"/>
              </a:rPr>
              <a:t>stripping </a:t>
            </a:r>
            <a:r>
              <a:rPr sz="3200" dirty="0">
                <a:latin typeface="Carlito"/>
                <a:cs typeface="Carlito"/>
              </a:rPr>
              <a:t>&amp; </a:t>
            </a:r>
            <a:r>
              <a:rPr sz="3200" spc="-5" dirty="0">
                <a:latin typeface="Carlito"/>
                <a:cs typeface="Carlito"/>
              </a:rPr>
              <a:t>plating  solutions.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371600"/>
            <a:ext cx="8229600" cy="4754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1288669"/>
            <a:ext cx="8047355" cy="459930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30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Biological</a:t>
            </a:r>
            <a:r>
              <a:rPr sz="3000" b="1" u="heavy" spc="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3000" b="1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treatment:</a:t>
            </a:r>
            <a:endParaRPr sz="3000">
              <a:latin typeface="Carlito"/>
              <a:cs typeface="Carlito"/>
            </a:endParaRPr>
          </a:p>
          <a:p>
            <a:pPr marL="355600" marR="501015" indent="-342900">
              <a:lnSpc>
                <a:spcPct val="100000"/>
              </a:lnSpc>
              <a:spcBef>
                <a:spcPts val="725"/>
              </a:spcBef>
              <a:buFont typeface="Wingdings"/>
              <a:buChar char=""/>
              <a:tabLst>
                <a:tab pos="355600" algn="l"/>
              </a:tabLst>
            </a:pPr>
            <a:r>
              <a:rPr sz="3000" spc="-15" dirty="0">
                <a:latin typeface="Carlito"/>
                <a:cs typeface="Carlito"/>
              </a:rPr>
              <a:t>Differnet </a:t>
            </a:r>
            <a:r>
              <a:rPr sz="3000" dirty="0">
                <a:latin typeface="Carlito"/>
                <a:cs typeface="Carlito"/>
              </a:rPr>
              <a:t>types </a:t>
            </a:r>
            <a:r>
              <a:rPr sz="3000" spc="-5" dirty="0">
                <a:latin typeface="Carlito"/>
                <a:cs typeface="Carlito"/>
              </a:rPr>
              <a:t>of </a:t>
            </a:r>
            <a:r>
              <a:rPr sz="3000" spc="-15" dirty="0">
                <a:latin typeface="Carlito"/>
                <a:cs typeface="Carlito"/>
              </a:rPr>
              <a:t>microorganisms are </a:t>
            </a:r>
            <a:r>
              <a:rPr sz="3000" spc="-5" dirty="0">
                <a:latin typeface="Carlito"/>
                <a:cs typeface="Carlito"/>
              </a:rPr>
              <a:t>used </a:t>
            </a:r>
            <a:r>
              <a:rPr sz="3000" spc="-25" dirty="0">
                <a:latin typeface="Carlito"/>
                <a:cs typeface="Carlito"/>
              </a:rPr>
              <a:t>for  </a:t>
            </a:r>
            <a:r>
              <a:rPr sz="3000" spc="-10" dirty="0">
                <a:latin typeface="Carlito"/>
                <a:cs typeface="Carlito"/>
              </a:rPr>
              <a:t>degradation </a:t>
            </a:r>
            <a:r>
              <a:rPr sz="3000" spc="-5" dirty="0">
                <a:latin typeface="Carlito"/>
                <a:cs typeface="Carlito"/>
              </a:rPr>
              <a:t>of specific compounds of</a:t>
            </a:r>
            <a:r>
              <a:rPr sz="3000" dirty="0">
                <a:latin typeface="Carlito"/>
                <a:cs typeface="Carlito"/>
              </a:rPr>
              <a:t> </a:t>
            </a:r>
            <a:r>
              <a:rPr sz="3000" spc="-5" dirty="0">
                <a:latin typeface="Carlito"/>
                <a:cs typeface="Carlito"/>
              </a:rPr>
              <a:t>HW</a:t>
            </a:r>
            <a:endParaRPr sz="3000">
              <a:latin typeface="Carlito"/>
              <a:cs typeface="Carlito"/>
            </a:endParaRPr>
          </a:p>
          <a:p>
            <a:pPr marL="355600" marR="465455" indent="-342900">
              <a:lnSpc>
                <a:spcPct val="100000"/>
              </a:lnSpc>
              <a:spcBef>
                <a:spcPts val="720"/>
              </a:spcBef>
              <a:buFont typeface="Wingdings"/>
              <a:buChar char=""/>
              <a:tabLst>
                <a:tab pos="355600" algn="l"/>
              </a:tabLst>
            </a:pPr>
            <a:r>
              <a:rPr sz="3000" dirty="0">
                <a:latin typeface="Carlito"/>
                <a:cs typeface="Carlito"/>
              </a:rPr>
              <a:t>Some </a:t>
            </a:r>
            <a:r>
              <a:rPr sz="3000" spc="-10" dirty="0">
                <a:latin typeface="Carlito"/>
                <a:cs typeface="Carlito"/>
              </a:rPr>
              <a:t>microbes </a:t>
            </a:r>
            <a:r>
              <a:rPr sz="3000" spc="-20" dirty="0">
                <a:latin typeface="Carlito"/>
                <a:cs typeface="Carlito"/>
              </a:rPr>
              <a:t>found </a:t>
            </a:r>
            <a:r>
              <a:rPr sz="3000" dirty="0">
                <a:latin typeface="Carlito"/>
                <a:cs typeface="Carlito"/>
              </a:rPr>
              <a:t>in </a:t>
            </a:r>
            <a:r>
              <a:rPr sz="3000" spc="-5" dirty="0">
                <a:latin typeface="Carlito"/>
                <a:cs typeface="Carlito"/>
              </a:rPr>
              <a:t>soil </a:t>
            </a:r>
            <a:r>
              <a:rPr sz="3000" dirty="0">
                <a:latin typeface="Carlito"/>
                <a:cs typeface="Carlito"/>
              </a:rPr>
              <a:t>&amp; </a:t>
            </a:r>
            <a:r>
              <a:rPr sz="3000" spc="-15" dirty="0">
                <a:latin typeface="Carlito"/>
                <a:cs typeface="Carlito"/>
              </a:rPr>
              <a:t>sewage </a:t>
            </a:r>
            <a:r>
              <a:rPr sz="3000" spc="-10" dirty="0">
                <a:latin typeface="Carlito"/>
                <a:cs typeface="Carlito"/>
              </a:rPr>
              <a:t>sludge  </a:t>
            </a:r>
            <a:r>
              <a:rPr sz="3000" spc="-20" dirty="0">
                <a:latin typeface="Carlito"/>
                <a:cs typeface="Carlito"/>
              </a:rPr>
              <a:t>have </a:t>
            </a:r>
            <a:r>
              <a:rPr sz="3000" spc="-5" dirty="0">
                <a:latin typeface="Carlito"/>
                <a:cs typeface="Carlito"/>
              </a:rPr>
              <a:t>been </a:t>
            </a:r>
            <a:r>
              <a:rPr sz="3000" spc="-15" dirty="0">
                <a:latin typeface="Carlito"/>
                <a:cs typeface="Carlito"/>
              </a:rPr>
              <a:t>tested </a:t>
            </a:r>
            <a:r>
              <a:rPr sz="3000" dirty="0">
                <a:latin typeface="Carlito"/>
                <a:cs typeface="Carlito"/>
              </a:rPr>
              <a:t>in the </a:t>
            </a:r>
            <a:r>
              <a:rPr sz="3000" spc="-10" dirty="0">
                <a:latin typeface="Carlito"/>
                <a:cs typeface="Carlito"/>
              </a:rPr>
              <a:t>degradation </a:t>
            </a:r>
            <a:r>
              <a:rPr sz="3000" spc="-5" dirty="0">
                <a:latin typeface="Carlito"/>
                <a:cs typeface="Carlito"/>
              </a:rPr>
              <a:t>of </a:t>
            </a:r>
            <a:r>
              <a:rPr sz="3000" spc="-15" dirty="0">
                <a:latin typeface="Carlito"/>
                <a:cs typeface="Carlito"/>
              </a:rPr>
              <a:t>organic  </a:t>
            </a:r>
            <a:r>
              <a:rPr sz="3000" spc="-5" dirty="0">
                <a:latin typeface="Carlito"/>
                <a:cs typeface="Carlito"/>
              </a:rPr>
              <a:t>chemicals</a:t>
            </a:r>
            <a:endParaRPr sz="30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20"/>
              </a:spcBef>
              <a:buFont typeface="Wingdings"/>
              <a:buChar char=""/>
              <a:tabLst>
                <a:tab pos="355600" algn="l"/>
              </a:tabLst>
            </a:pPr>
            <a:r>
              <a:rPr sz="3000" spc="-60" dirty="0">
                <a:latin typeface="Carlito"/>
                <a:cs typeface="Carlito"/>
              </a:rPr>
              <a:t>Tests </a:t>
            </a:r>
            <a:r>
              <a:rPr sz="3000" spc="-20" dirty="0">
                <a:latin typeface="Carlito"/>
                <a:cs typeface="Carlito"/>
              </a:rPr>
              <a:t>have </a:t>
            </a:r>
            <a:r>
              <a:rPr sz="3000" spc="-5" dirty="0">
                <a:latin typeface="Carlito"/>
                <a:cs typeface="Carlito"/>
              </a:rPr>
              <a:t>been </a:t>
            </a:r>
            <a:r>
              <a:rPr sz="3000" spc="-10" dirty="0">
                <a:latin typeface="Carlito"/>
                <a:cs typeface="Carlito"/>
              </a:rPr>
              <a:t>conducted </a:t>
            </a:r>
            <a:r>
              <a:rPr sz="3000" spc="-15" dirty="0">
                <a:latin typeface="Carlito"/>
                <a:cs typeface="Carlito"/>
              </a:rPr>
              <a:t>to degrade </a:t>
            </a:r>
            <a:r>
              <a:rPr sz="3000" dirty="0">
                <a:latin typeface="Carlito"/>
                <a:cs typeface="Carlito"/>
              </a:rPr>
              <a:t>PCBs </a:t>
            </a:r>
            <a:r>
              <a:rPr sz="3000" spc="-5" dirty="0">
                <a:latin typeface="Carlito"/>
                <a:cs typeface="Carlito"/>
              </a:rPr>
              <a:t>using  pseudomonas </a:t>
            </a:r>
            <a:r>
              <a:rPr sz="3000" dirty="0">
                <a:latin typeface="Carlito"/>
                <a:cs typeface="Carlito"/>
              </a:rPr>
              <a:t>&amp; </a:t>
            </a:r>
            <a:r>
              <a:rPr sz="3000" spc="-20" dirty="0">
                <a:latin typeface="Carlito"/>
                <a:cs typeface="Carlito"/>
              </a:rPr>
              <a:t>flavo</a:t>
            </a:r>
            <a:r>
              <a:rPr sz="3000" spc="-25" dirty="0">
                <a:latin typeface="Carlito"/>
                <a:cs typeface="Carlito"/>
              </a:rPr>
              <a:t> </a:t>
            </a:r>
            <a:r>
              <a:rPr sz="3000" spc="-10" dirty="0">
                <a:latin typeface="Carlito"/>
                <a:cs typeface="Carlito"/>
              </a:rPr>
              <a:t>bacterium.</a:t>
            </a:r>
            <a:endParaRPr sz="30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25"/>
              </a:spcBef>
              <a:buFont typeface="Wingdings"/>
              <a:buChar char=""/>
              <a:tabLst>
                <a:tab pos="355600" algn="l"/>
              </a:tabLst>
            </a:pPr>
            <a:r>
              <a:rPr sz="3000" spc="-10" dirty="0">
                <a:latin typeface="Carlito"/>
                <a:cs typeface="Carlito"/>
              </a:rPr>
              <a:t>Psuedomonas bacteria </a:t>
            </a:r>
            <a:r>
              <a:rPr sz="3000" dirty="0">
                <a:latin typeface="Carlito"/>
                <a:cs typeface="Carlito"/>
              </a:rPr>
              <a:t>– </a:t>
            </a:r>
            <a:r>
              <a:rPr sz="3000" spc="-15" dirty="0">
                <a:latin typeface="Carlito"/>
                <a:cs typeface="Carlito"/>
              </a:rPr>
              <a:t>benzene, </a:t>
            </a:r>
            <a:r>
              <a:rPr sz="3000" spc="-10" dirty="0">
                <a:latin typeface="Carlito"/>
                <a:cs typeface="Carlito"/>
              </a:rPr>
              <a:t>phenol</a:t>
            </a:r>
            <a:r>
              <a:rPr sz="3000" spc="40" dirty="0">
                <a:latin typeface="Carlito"/>
                <a:cs typeface="Carlito"/>
              </a:rPr>
              <a:t> </a:t>
            </a:r>
            <a:r>
              <a:rPr sz="3000" spc="-10" dirty="0">
                <a:latin typeface="Carlito"/>
                <a:cs typeface="Carlito"/>
              </a:rPr>
              <a:t>,cresol.</a:t>
            </a:r>
            <a:endParaRPr sz="3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143000"/>
            <a:ext cx="8229600" cy="4983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1053780"/>
            <a:ext cx="8053705" cy="500062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3200" b="1" dirty="0">
                <a:solidFill>
                  <a:srgbClr val="00AFEF"/>
                </a:solidFill>
                <a:latin typeface="Carlito"/>
                <a:cs typeface="Carlito"/>
              </a:rPr>
              <a:t>3.</a:t>
            </a:r>
            <a:r>
              <a:rPr sz="3200" b="1" spc="-5" dirty="0">
                <a:solidFill>
                  <a:srgbClr val="00AFEF"/>
                </a:solidFill>
                <a:latin typeface="Carlito"/>
                <a:cs typeface="Carlito"/>
              </a:rPr>
              <a:t> </a:t>
            </a:r>
            <a:r>
              <a:rPr sz="3200" b="1" spc="-25" dirty="0">
                <a:solidFill>
                  <a:srgbClr val="00AFEF"/>
                </a:solidFill>
                <a:latin typeface="Carlito"/>
                <a:cs typeface="Carlito"/>
              </a:rPr>
              <a:t>INCINERATION: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ts val="3460"/>
              </a:lnSpc>
              <a:spcBef>
                <a:spcPts val="815"/>
              </a:spcBef>
              <a:buFont typeface="Wingdings"/>
              <a:buChar char=""/>
              <a:tabLst>
                <a:tab pos="447675" algn="l"/>
              </a:tabLst>
            </a:pPr>
            <a:r>
              <a:rPr sz="3200" dirty="0">
                <a:latin typeface="Carlito"/>
                <a:cs typeface="Carlito"/>
              </a:rPr>
              <a:t>able </a:t>
            </a:r>
            <a:r>
              <a:rPr sz="3200" spc="-20" dirty="0">
                <a:latin typeface="Carlito"/>
                <a:cs typeface="Carlito"/>
              </a:rPr>
              <a:t>to </a:t>
            </a:r>
            <a:r>
              <a:rPr sz="3200" spc="-5" dirty="0">
                <a:latin typeface="Carlito"/>
                <a:cs typeface="Carlito"/>
              </a:rPr>
              <a:t>achieve 99.99% </a:t>
            </a:r>
            <a:r>
              <a:rPr sz="3200" spc="-10" dirty="0">
                <a:latin typeface="Carlito"/>
                <a:cs typeface="Carlito"/>
              </a:rPr>
              <a:t>destruction </a:t>
            </a:r>
            <a:r>
              <a:rPr sz="3200" dirty="0">
                <a:latin typeface="Carlito"/>
                <a:cs typeface="Carlito"/>
              </a:rPr>
              <a:t>&amp; </a:t>
            </a:r>
            <a:r>
              <a:rPr sz="3200" spc="-15" dirty="0">
                <a:latin typeface="Carlito"/>
                <a:cs typeface="Carlito"/>
              </a:rPr>
              <a:t>removal  </a:t>
            </a:r>
            <a:r>
              <a:rPr sz="3200" spc="-10" dirty="0">
                <a:latin typeface="Carlito"/>
                <a:cs typeface="Carlito"/>
              </a:rPr>
              <a:t>efficiency </a:t>
            </a:r>
            <a:r>
              <a:rPr sz="3200" spc="-5" dirty="0">
                <a:latin typeface="Carlito"/>
                <a:cs typeface="Carlito"/>
              </a:rPr>
              <a:t>of </a:t>
            </a:r>
            <a:r>
              <a:rPr sz="3200" spc="-15" dirty="0">
                <a:latin typeface="Carlito"/>
                <a:cs typeface="Carlito"/>
              </a:rPr>
              <a:t>hazardous </a:t>
            </a:r>
            <a:r>
              <a:rPr sz="3200" spc="-5" dirty="0">
                <a:latin typeface="Carlito"/>
                <a:cs typeface="Carlito"/>
              </a:rPr>
              <a:t>components </a:t>
            </a:r>
            <a:r>
              <a:rPr sz="3200" dirty="0">
                <a:latin typeface="Carlito"/>
                <a:cs typeface="Carlito"/>
              </a:rPr>
              <a:t>in</a:t>
            </a:r>
            <a:r>
              <a:rPr sz="3200" spc="55" dirty="0">
                <a:latin typeface="Carlito"/>
                <a:cs typeface="Carlito"/>
              </a:rPr>
              <a:t> </a:t>
            </a:r>
            <a:r>
              <a:rPr sz="3200" spc="-20" dirty="0">
                <a:latin typeface="Carlito"/>
                <a:cs typeface="Carlito"/>
              </a:rPr>
              <a:t>waste.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330"/>
              </a:spcBef>
              <a:buFont typeface="Wingdings"/>
              <a:buChar char=""/>
              <a:tabLst>
                <a:tab pos="355600" algn="l"/>
              </a:tabLst>
            </a:pPr>
            <a:r>
              <a:rPr sz="3200" dirty="0">
                <a:latin typeface="Carlito"/>
                <a:cs typeface="Carlito"/>
              </a:rPr>
              <a:t>Primary </a:t>
            </a:r>
            <a:r>
              <a:rPr sz="3200" spc="-10" dirty="0">
                <a:latin typeface="Carlito"/>
                <a:cs typeface="Carlito"/>
              </a:rPr>
              <a:t>products are CO2, vapour </a:t>
            </a:r>
            <a:r>
              <a:rPr sz="3200" dirty="0">
                <a:latin typeface="Carlito"/>
                <a:cs typeface="Carlito"/>
              </a:rPr>
              <a:t>&amp;</a:t>
            </a:r>
            <a:r>
              <a:rPr sz="3200" spc="25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ash</a:t>
            </a:r>
            <a:endParaRPr sz="3200">
              <a:latin typeface="Carlito"/>
              <a:cs typeface="Carlito"/>
            </a:endParaRPr>
          </a:p>
          <a:p>
            <a:pPr marL="355600" marR="639445" indent="-342900">
              <a:lnSpc>
                <a:spcPts val="3460"/>
              </a:lnSpc>
              <a:spcBef>
                <a:spcPts val="815"/>
              </a:spcBef>
              <a:buFont typeface="Wingdings"/>
              <a:buChar char=""/>
              <a:tabLst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Sulphur bearing </a:t>
            </a:r>
            <a:r>
              <a:rPr sz="3200" spc="-20" dirty="0">
                <a:latin typeface="Carlito"/>
                <a:cs typeface="Carlito"/>
              </a:rPr>
              <a:t>wastes </a:t>
            </a:r>
            <a:r>
              <a:rPr sz="3200" spc="-5" dirty="0">
                <a:latin typeface="Carlito"/>
                <a:cs typeface="Carlito"/>
              </a:rPr>
              <a:t>gives </a:t>
            </a:r>
            <a:r>
              <a:rPr sz="3200" spc="-15" dirty="0">
                <a:latin typeface="Carlito"/>
                <a:cs typeface="Carlito"/>
              </a:rPr>
              <a:t>off </a:t>
            </a:r>
            <a:r>
              <a:rPr sz="3200" spc="-5" dirty="0">
                <a:latin typeface="Carlito"/>
                <a:cs typeface="Carlito"/>
              </a:rPr>
              <a:t>SO2, </a:t>
            </a:r>
            <a:r>
              <a:rPr sz="3200" spc="-10" dirty="0">
                <a:latin typeface="Carlito"/>
                <a:cs typeface="Carlito"/>
              </a:rPr>
              <a:t>CO2,  </a:t>
            </a:r>
            <a:r>
              <a:rPr sz="3200" spc="-5" dirty="0">
                <a:latin typeface="Carlito"/>
                <a:cs typeface="Carlito"/>
              </a:rPr>
              <a:t>H2O </a:t>
            </a:r>
            <a:r>
              <a:rPr sz="3200" dirty="0">
                <a:latin typeface="Carlito"/>
                <a:cs typeface="Carlito"/>
              </a:rPr>
              <a:t>when</a:t>
            </a:r>
            <a:r>
              <a:rPr sz="3200" spc="1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incinerated.</a:t>
            </a:r>
            <a:endParaRPr sz="3200">
              <a:latin typeface="Carlito"/>
              <a:cs typeface="Carlito"/>
            </a:endParaRPr>
          </a:p>
          <a:p>
            <a:pPr marL="355600" marR="681355" indent="-342900">
              <a:lnSpc>
                <a:spcPts val="3460"/>
              </a:lnSpc>
              <a:spcBef>
                <a:spcPts val="765"/>
              </a:spcBef>
              <a:buFont typeface="Wingdings"/>
              <a:buChar char=""/>
              <a:tabLst>
                <a:tab pos="355600" algn="l"/>
              </a:tabLst>
            </a:pPr>
            <a:r>
              <a:rPr sz="3200" spc="-20" dirty="0">
                <a:latin typeface="Carlito"/>
                <a:cs typeface="Carlito"/>
              </a:rPr>
              <a:t>By </a:t>
            </a:r>
            <a:r>
              <a:rPr sz="3200" spc="-10" dirty="0">
                <a:latin typeface="Carlito"/>
                <a:cs typeface="Carlito"/>
              </a:rPr>
              <a:t>products </a:t>
            </a:r>
            <a:r>
              <a:rPr sz="3200" spc="-5" dirty="0">
                <a:latin typeface="Carlito"/>
                <a:cs typeface="Carlito"/>
              </a:rPr>
              <a:t>of </a:t>
            </a:r>
            <a:r>
              <a:rPr sz="3200" spc="-10" dirty="0">
                <a:latin typeface="Carlito"/>
                <a:cs typeface="Carlito"/>
              </a:rPr>
              <a:t>incomplete combustion are  </a:t>
            </a:r>
            <a:r>
              <a:rPr sz="3200" spc="-5" dirty="0">
                <a:latin typeface="Carlito"/>
                <a:cs typeface="Carlito"/>
              </a:rPr>
              <a:t>sometimes </a:t>
            </a:r>
            <a:r>
              <a:rPr sz="3200" spc="-10" dirty="0">
                <a:latin typeface="Carlito"/>
                <a:cs typeface="Carlito"/>
              </a:rPr>
              <a:t>more harmful.</a:t>
            </a:r>
            <a:endParaRPr sz="3200">
              <a:latin typeface="Carlito"/>
              <a:cs typeface="Carlito"/>
            </a:endParaRPr>
          </a:p>
          <a:p>
            <a:pPr marL="355600" marR="873125" indent="-342900">
              <a:lnSpc>
                <a:spcPts val="3460"/>
              </a:lnSpc>
              <a:spcBef>
                <a:spcPts val="760"/>
              </a:spcBef>
              <a:buFont typeface="Wingdings"/>
              <a:buChar char=""/>
              <a:tabLst>
                <a:tab pos="355600" algn="l"/>
              </a:tabLst>
            </a:pPr>
            <a:r>
              <a:rPr sz="3200" spc="-50" dirty="0">
                <a:latin typeface="Carlito"/>
                <a:cs typeface="Carlito"/>
              </a:rPr>
              <a:t>Two </a:t>
            </a:r>
            <a:r>
              <a:rPr sz="3200" spc="-5" dirty="0">
                <a:latin typeface="Carlito"/>
                <a:cs typeface="Carlito"/>
              </a:rPr>
              <a:t>types of </a:t>
            </a:r>
            <a:r>
              <a:rPr sz="3200" spc="-15" dirty="0">
                <a:latin typeface="Carlito"/>
                <a:cs typeface="Carlito"/>
              </a:rPr>
              <a:t>incinerators: </a:t>
            </a:r>
            <a:r>
              <a:rPr sz="3200" dirty="0">
                <a:latin typeface="Carlito"/>
                <a:cs typeface="Carlito"/>
              </a:rPr>
              <a:t>liquid injection  </a:t>
            </a:r>
            <a:r>
              <a:rPr sz="3200" spc="-25" dirty="0">
                <a:latin typeface="Carlito"/>
                <a:cs typeface="Carlito"/>
              </a:rPr>
              <a:t>system, </a:t>
            </a:r>
            <a:r>
              <a:rPr sz="3200" spc="-15" dirty="0">
                <a:latin typeface="Carlito"/>
                <a:cs typeface="Carlito"/>
              </a:rPr>
              <a:t>rotary</a:t>
            </a:r>
            <a:r>
              <a:rPr sz="3200" spc="20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kilns.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219200"/>
            <a:ext cx="8229600" cy="4907280"/>
          </a:xfrm>
          <a:custGeom>
            <a:avLst/>
            <a:gdLst/>
            <a:ahLst/>
            <a:cxnLst/>
            <a:rect l="l" t="t" r="r" b="b"/>
            <a:pathLst>
              <a:path w="8229600" h="4907280">
                <a:moveTo>
                  <a:pt x="8229600" y="0"/>
                </a:moveTo>
                <a:lnTo>
                  <a:pt x="0" y="0"/>
                </a:lnTo>
                <a:lnTo>
                  <a:pt x="0" y="4907280"/>
                </a:lnTo>
                <a:lnTo>
                  <a:pt x="8229600" y="4907280"/>
                </a:lnTo>
                <a:lnTo>
                  <a:pt x="82296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1130016"/>
            <a:ext cx="8019415" cy="490283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b="1" spc="-5" dirty="0">
                <a:solidFill>
                  <a:srgbClr val="00AF50"/>
                </a:solidFill>
                <a:latin typeface="Carlito"/>
                <a:cs typeface="Carlito"/>
              </a:rPr>
              <a:t>4.Solidification </a:t>
            </a:r>
            <a:r>
              <a:rPr sz="3200" b="1" dirty="0">
                <a:solidFill>
                  <a:srgbClr val="00AF50"/>
                </a:solidFill>
                <a:latin typeface="Carlito"/>
                <a:cs typeface="Carlito"/>
              </a:rPr>
              <a:t>or</a:t>
            </a:r>
            <a:r>
              <a:rPr sz="3200" b="1" spc="-25" dirty="0">
                <a:solidFill>
                  <a:srgbClr val="00AF50"/>
                </a:solidFill>
                <a:latin typeface="Carlito"/>
                <a:cs typeface="Carlito"/>
              </a:rPr>
              <a:t> </a:t>
            </a:r>
            <a:r>
              <a:rPr sz="3200" b="1" spc="-10" dirty="0">
                <a:solidFill>
                  <a:srgbClr val="00AF50"/>
                </a:solidFill>
                <a:latin typeface="Carlito"/>
                <a:cs typeface="Carlito"/>
              </a:rPr>
              <a:t>Stabilization:</a:t>
            </a:r>
            <a:endParaRPr sz="3200">
              <a:latin typeface="Carlito"/>
              <a:cs typeface="Carlito"/>
            </a:endParaRPr>
          </a:p>
          <a:p>
            <a:pPr marL="355600" marR="157480" indent="-342900">
              <a:lnSpc>
                <a:spcPct val="100000"/>
              </a:lnSpc>
              <a:spcBef>
                <a:spcPts val="765"/>
              </a:spcBef>
              <a:buFont typeface="Wingdings"/>
              <a:buChar char=""/>
              <a:tabLst>
                <a:tab pos="355600" algn="l"/>
              </a:tabLst>
            </a:pPr>
            <a:r>
              <a:rPr sz="3200" spc="-15" dirty="0">
                <a:latin typeface="Carlito"/>
                <a:cs typeface="Carlito"/>
              </a:rPr>
              <a:t>Convert </a:t>
            </a:r>
            <a:r>
              <a:rPr sz="3200" dirty="0">
                <a:latin typeface="Carlito"/>
                <a:cs typeface="Carlito"/>
              </a:rPr>
              <a:t>the </a:t>
            </a:r>
            <a:r>
              <a:rPr sz="3200" spc="-20" dirty="0">
                <a:latin typeface="Carlito"/>
                <a:cs typeface="Carlito"/>
              </a:rPr>
              <a:t>waste </a:t>
            </a:r>
            <a:r>
              <a:rPr sz="3200" spc="-15" dirty="0">
                <a:latin typeface="Carlito"/>
                <a:cs typeface="Carlito"/>
              </a:rPr>
              <a:t>into </a:t>
            </a:r>
            <a:r>
              <a:rPr sz="3200" dirty="0">
                <a:latin typeface="Carlito"/>
                <a:cs typeface="Carlito"/>
              </a:rPr>
              <a:t>an </a:t>
            </a:r>
            <a:r>
              <a:rPr sz="3200" spc="-10" dirty="0">
                <a:latin typeface="Carlito"/>
                <a:cs typeface="Carlito"/>
              </a:rPr>
              <a:t>insoluble,rock </a:t>
            </a:r>
            <a:r>
              <a:rPr sz="3200" spc="-15" dirty="0">
                <a:latin typeface="Carlito"/>
                <a:cs typeface="Carlito"/>
              </a:rPr>
              <a:t>hard  </a:t>
            </a:r>
            <a:r>
              <a:rPr sz="3200" spc="-10" dirty="0">
                <a:latin typeface="Carlito"/>
                <a:cs typeface="Carlito"/>
              </a:rPr>
              <a:t>material.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Wingdings"/>
              <a:buChar char=""/>
              <a:tabLst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Additive </a:t>
            </a:r>
            <a:r>
              <a:rPr sz="3200" spc="-10" dirty="0">
                <a:latin typeface="Carlito"/>
                <a:cs typeface="Carlito"/>
              </a:rPr>
              <a:t>materials </a:t>
            </a:r>
            <a:r>
              <a:rPr sz="3200" dirty="0">
                <a:latin typeface="Carlito"/>
                <a:cs typeface="Carlito"/>
              </a:rPr>
              <a:t>used </a:t>
            </a:r>
            <a:r>
              <a:rPr sz="3200" spc="-20" dirty="0">
                <a:latin typeface="Carlito"/>
                <a:cs typeface="Carlito"/>
              </a:rPr>
              <a:t>to </a:t>
            </a:r>
            <a:r>
              <a:rPr sz="3200" spc="-5" dirty="0">
                <a:latin typeface="Carlito"/>
                <a:cs typeface="Carlito"/>
              </a:rPr>
              <a:t>reduce </a:t>
            </a:r>
            <a:r>
              <a:rPr sz="3200" dirty="0">
                <a:latin typeface="Carlito"/>
                <a:cs typeface="Carlito"/>
              </a:rPr>
              <a:t>the mobility  of </a:t>
            </a:r>
            <a:r>
              <a:rPr sz="3200" spc="-10" dirty="0">
                <a:latin typeface="Carlito"/>
                <a:cs typeface="Carlito"/>
              </a:rPr>
              <a:t>pollutants </a:t>
            </a:r>
            <a:r>
              <a:rPr sz="3200" dirty="0">
                <a:latin typeface="Carlito"/>
                <a:cs typeface="Carlito"/>
              </a:rPr>
              <a:t>in the</a:t>
            </a:r>
            <a:r>
              <a:rPr sz="3200" spc="45" dirty="0">
                <a:latin typeface="Carlito"/>
                <a:cs typeface="Carlito"/>
              </a:rPr>
              <a:t> </a:t>
            </a:r>
            <a:r>
              <a:rPr sz="3200" spc="-20" dirty="0">
                <a:latin typeface="Carlito"/>
                <a:cs typeface="Carlito"/>
              </a:rPr>
              <a:t>waste.</a:t>
            </a:r>
            <a:endParaRPr sz="3200">
              <a:latin typeface="Carlito"/>
              <a:cs typeface="Carlito"/>
            </a:endParaRPr>
          </a:p>
          <a:p>
            <a:pPr marL="355600" marR="560070" indent="-342900">
              <a:lnSpc>
                <a:spcPct val="100000"/>
              </a:lnSpc>
              <a:spcBef>
                <a:spcPts val="770"/>
              </a:spcBef>
              <a:buFont typeface="Wingdings"/>
              <a:buChar char=""/>
              <a:tabLst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Certain materials </a:t>
            </a:r>
            <a:r>
              <a:rPr sz="3200" spc="-25" dirty="0">
                <a:latin typeface="Carlito"/>
                <a:cs typeface="Carlito"/>
              </a:rPr>
              <a:t>like nickel </a:t>
            </a:r>
            <a:r>
              <a:rPr sz="3200" spc="-5" dirty="0">
                <a:latin typeface="Carlito"/>
                <a:cs typeface="Carlito"/>
              </a:rPr>
              <a:t>cannot be  </a:t>
            </a:r>
            <a:r>
              <a:rPr sz="3200" spc="-15" dirty="0">
                <a:latin typeface="Carlito"/>
                <a:cs typeface="Carlito"/>
              </a:rPr>
              <a:t>destroyed </a:t>
            </a:r>
            <a:r>
              <a:rPr sz="3200" spc="-5" dirty="0">
                <a:latin typeface="Carlito"/>
                <a:cs typeface="Carlito"/>
              </a:rPr>
              <a:t>or </a:t>
            </a:r>
            <a:r>
              <a:rPr sz="3200" spc="-15" dirty="0">
                <a:latin typeface="Carlito"/>
                <a:cs typeface="Carlito"/>
              </a:rPr>
              <a:t>detoxified </a:t>
            </a:r>
            <a:r>
              <a:rPr sz="3200" spc="-10" dirty="0">
                <a:latin typeface="Carlito"/>
                <a:cs typeface="Carlito"/>
              </a:rPr>
              <a:t>by </a:t>
            </a:r>
            <a:r>
              <a:rPr sz="3200" spc="-5" dirty="0">
                <a:latin typeface="Carlito"/>
                <a:cs typeface="Carlito"/>
              </a:rPr>
              <a:t>above</a:t>
            </a:r>
            <a:r>
              <a:rPr sz="3200" spc="-10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methods.</a:t>
            </a:r>
            <a:endParaRPr sz="3200">
              <a:latin typeface="Carlito"/>
              <a:cs typeface="Carlito"/>
            </a:endParaRPr>
          </a:p>
          <a:p>
            <a:pPr marL="355600" marR="110489" indent="-342900">
              <a:lnSpc>
                <a:spcPct val="100000"/>
              </a:lnSpc>
              <a:spcBef>
                <a:spcPts val="775"/>
              </a:spcBef>
              <a:buFont typeface="Wingdings"/>
              <a:buChar char=""/>
              <a:tabLst>
                <a:tab pos="355600" algn="l"/>
                <a:tab pos="5332730" algn="l"/>
              </a:tabLst>
            </a:pPr>
            <a:r>
              <a:rPr sz="3200" spc="-5" dirty="0">
                <a:latin typeface="Carlito"/>
                <a:cs typeface="Carlito"/>
              </a:rPr>
              <a:t>The residues </a:t>
            </a:r>
            <a:r>
              <a:rPr sz="3200" spc="-10" dirty="0">
                <a:latin typeface="Carlito"/>
                <a:cs typeface="Carlito"/>
              </a:rPr>
              <a:t>that are</a:t>
            </a:r>
            <a:r>
              <a:rPr sz="3200" spc="7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left</a:t>
            </a:r>
            <a:r>
              <a:rPr sz="3200" spc="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out	</a:t>
            </a:r>
            <a:r>
              <a:rPr sz="3200" spc="-15" dirty="0">
                <a:latin typeface="Carlito"/>
                <a:cs typeface="Carlito"/>
              </a:rPr>
              <a:t>are </a:t>
            </a:r>
            <a:r>
              <a:rPr sz="3200" spc="-5" dirty="0">
                <a:latin typeface="Carlito"/>
                <a:cs typeface="Carlito"/>
              </a:rPr>
              <a:t>solidified </a:t>
            </a:r>
            <a:r>
              <a:rPr sz="3200" spc="-20" dirty="0">
                <a:latin typeface="Carlito"/>
                <a:cs typeface="Carlito"/>
              </a:rPr>
              <a:t>to  </a:t>
            </a:r>
            <a:r>
              <a:rPr sz="3200" spc="-5" dirty="0">
                <a:latin typeface="Carlito"/>
                <a:cs typeface="Carlito"/>
              </a:rPr>
              <a:t>reduce </a:t>
            </a:r>
            <a:r>
              <a:rPr sz="3200" dirty="0">
                <a:latin typeface="Carlito"/>
                <a:cs typeface="Carlito"/>
              </a:rPr>
              <a:t>the</a:t>
            </a:r>
            <a:r>
              <a:rPr sz="3200" spc="-35" dirty="0">
                <a:latin typeface="Carlito"/>
                <a:cs typeface="Carlito"/>
              </a:rPr>
              <a:t> </a:t>
            </a:r>
            <a:r>
              <a:rPr sz="3200" spc="-20" dirty="0">
                <a:latin typeface="Carlito"/>
                <a:cs typeface="Carlito"/>
              </a:rPr>
              <a:t>leachability.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914400"/>
            <a:ext cx="8229600" cy="5212080"/>
          </a:xfrm>
          <a:custGeom>
            <a:avLst/>
            <a:gdLst/>
            <a:ahLst/>
            <a:cxnLst/>
            <a:rect l="l" t="t" r="r" b="b"/>
            <a:pathLst>
              <a:path w="8229600" h="5212080">
                <a:moveTo>
                  <a:pt x="8229600" y="0"/>
                </a:moveTo>
                <a:lnTo>
                  <a:pt x="0" y="0"/>
                </a:lnTo>
                <a:lnTo>
                  <a:pt x="0" y="5212080"/>
                </a:lnTo>
                <a:lnTo>
                  <a:pt x="8229600" y="5212080"/>
                </a:lnTo>
                <a:lnTo>
                  <a:pt x="8229600" y="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825216"/>
            <a:ext cx="7968615" cy="480568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b="1" spc="-5" dirty="0">
                <a:solidFill>
                  <a:srgbClr val="00AFEF"/>
                </a:solidFill>
                <a:latin typeface="Carlito"/>
                <a:cs typeface="Carlito"/>
              </a:rPr>
              <a:t>5.DISPOSAL</a:t>
            </a:r>
            <a:r>
              <a:rPr sz="3200" b="1" spc="-30" dirty="0">
                <a:solidFill>
                  <a:srgbClr val="00AFEF"/>
                </a:solidFill>
                <a:latin typeface="Carlito"/>
                <a:cs typeface="Carlito"/>
              </a:rPr>
              <a:t> </a:t>
            </a:r>
            <a:r>
              <a:rPr sz="3200" b="1" spc="-5" dirty="0">
                <a:solidFill>
                  <a:srgbClr val="00AFEF"/>
                </a:solidFill>
                <a:latin typeface="Carlito"/>
                <a:cs typeface="Carlito"/>
              </a:rPr>
              <a:t>METHODS: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65"/>
              </a:spcBef>
              <a:buFont typeface="Wingdings"/>
              <a:buChar char=""/>
              <a:tabLst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The options </a:t>
            </a:r>
            <a:r>
              <a:rPr sz="3200" spc="-30" dirty="0">
                <a:latin typeface="Carlito"/>
                <a:cs typeface="Carlito"/>
              </a:rPr>
              <a:t>for </a:t>
            </a:r>
            <a:r>
              <a:rPr sz="3200" spc="-5" dirty="0">
                <a:latin typeface="Carlito"/>
                <a:cs typeface="Carlito"/>
              </a:rPr>
              <a:t>disposal </a:t>
            </a:r>
            <a:r>
              <a:rPr sz="3200" dirty="0">
                <a:latin typeface="Carlito"/>
                <a:cs typeface="Carlito"/>
              </a:rPr>
              <a:t>include land </a:t>
            </a:r>
            <a:r>
              <a:rPr sz="3200" spc="-5" dirty="0">
                <a:latin typeface="Carlito"/>
                <a:cs typeface="Carlito"/>
              </a:rPr>
              <a:t>disposal,  </a:t>
            </a:r>
            <a:r>
              <a:rPr sz="3200" spc="-10" dirty="0">
                <a:latin typeface="Carlito"/>
                <a:cs typeface="Carlito"/>
              </a:rPr>
              <a:t>underground </a:t>
            </a:r>
            <a:r>
              <a:rPr sz="3200" spc="-5" dirty="0">
                <a:latin typeface="Carlito"/>
                <a:cs typeface="Carlito"/>
              </a:rPr>
              <a:t>disposal </a:t>
            </a:r>
            <a:r>
              <a:rPr sz="3200" dirty="0">
                <a:latin typeface="Carlito"/>
                <a:cs typeface="Carlito"/>
              </a:rPr>
              <a:t>&amp; </a:t>
            </a:r>
            <a:r>
              <a:rPr sz="3200" spc="-5" dirty="0">
                <a:latin typeface="Carlito"/>
                <a:cs typeface="Carlito"/>
              </a:rPr>
              <a:t>deep well</a:t>
            </a:r>
            <a:r>
              <a:rPr sz="3200" spc="40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injection.</a:t>
            </a:r>
            <a:endParaRPr sz="3200">
              <a:latin typeface="Carlito"/>
              <a:cs typeface="Carlito"/>
            </a:endParaRPr>
          </a:p>
          <a:p>
            <a:pPr marL="355600" marR="30480" indent="-342900">
              <a:lnSpc>
                <a:spcPct val="100000"/>
              </a:lnSpc>
              <a:spcBef>
                <a:spcPts val="770"/>
              </a:spcBef>
              <a:buFont typeface="Wingdings"/>
              <a:buChar char=""/>
              <a:tabLst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The </a:t>
            </a:r>
            <a:r>
              <a:rPr sz="3200" dirty="0">
                <a:latin typeface="Carlito"/>
                <a:cs typeface="Carlito"/>
              </a:rPr>
              <a:t>choice </a:t>
            </a:r>
            <a:r>
              <a:rPr sz="3200" spc="-5" dirty="0">
                <a:latin typeface="Carlito"/>
                <a:cs typeface="Carlito"/>
              </a:rPr>
              <a:t>of disposal </a:t>
            </a:r>
            <a:r>
              <a:rPr sz="3200" dirty="0">
                <a:latin typeface="Carlito"/>
                <a:cs typeface="Carlito"/>
              </a:rPr>
              <a:t>method </a:t>
            </a:r>
            <a:r>
              <a:rPr sz="3200" spc="-5" dirty="0">
                <a:latin typeface="Carlito"/>
                <a:cs typeface="Carlito"/>
              </a:rPr>
              <a:t>should be  based </a:t>
            </a:r>
            <a:r>
              <a:rPr sz="3200" spc="5" dirty="0">
                <a:latin typeface="Carlito"/>
                <a:cs typeface="Carlito"/>
              </a:rPr>
              <a:t>on </a:t>
            </a:r>
            <a:r>
              <a:rPr sz="3200" spc="-5" dirty="0">
                <a:latin typeface="Carlito"/>
                <a:cs typeface="Carlito"/>
              </a:rPr>
              <a:t>evaluation </a:t>
            </a:r>
            <a:r>
              <a:rPr sz="3200" spc="5" dirty="0">
                <a:latin typeface="Carlito"/>
                <a:cs typeface="Carlito"/>
              </a:rPr>
              <a:t>of </a:t>
            </a:r>
            <a:r>
              <a:rPr sz="3200" spc="-5" dirty="0">
                <a:latin typeface="Carlito"/>
                <a:cs typeface="Carlito"/>
              </a:rPr>
              <a:t>economics </a:t>
            </a:r>
            <a:r>
              <a:rPr sz="3200" dirty="0">
                <a:latin typeface="Carlito"/>
                <a:cs typeface="Carlito"/>
              </a:rPr>
              <a:t>&amp; </a:t>
            </a:r>
            <a:r>
              <a:rPr sz="3200" spc="-5" dirty="0">
                <a:latin typeface="Carlito"/>
                <a:cs typeface="Carlito"/>
              </a:rPr>
              <a:t>potential  pollution</a:t>
            </a:r>
            <a:r>
              <a:rPr sz="3200" spc="3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risks.</a:t>
            </a:r>
            <a:endParaRPr sz="3200">
              <a:latin typeface="Carlito"/>
              <a:cs typeface="Carlito"/>
            </a:endParaRPr>
          </a:p>
          <a:p>
            <a:pPr marL="355600" marR="250825" indent="-342900">
              <a:lnSpc>
                <a:spcPct val="100000"/>
              </a:lnSpc>
              <a:spcBef>
                <a:spcPts val="770"/>
              </a:spcBef>
              <a:buFont typeface="Wingdings"/>
              <a:buChar char=""/>
              <a:tabLst>
                <a:tab pos="355600" algn="l"/>
              </a:tabLst>
            </a:pPr>
            <a:r>
              <a:rPr sz="3200" spc="-145" dirty="0">
                <a:latin typeface="Carlito"/>
                <a:cs typeface="Carlito"/>
              </a:rPr>
              <a:t>To </a:t>
            </a:r>
            <a:r>
              <a:rPr sz="3200" spc="-15" dirty="0">
                <a:latin typeface="Carlito"/>
                <a:cs typeface="Carlito"/>
              </a:rPr>
              <a:t>prevent environmental </a:t>
            </a:r>
            <a:r>
              <a:rPr sz="3200" spc="-5" dirty="0">
                <a:latin typeface="Carlito"/>
                <a:cs typeface="Carlito"/>
              </a:rPr>
              <a:t>pollution </a:t>
            </a:r>
            <a:r>
              <a:rPr sz="3200" spc="-20" dirty="0">
                <a:latin typeface="Carlito"/>
                <a:cs typeface="Carlito"/>
              </a:rPr>
              <a:t>from  </a:t>
            </a:r>
            <a:r>
              <a:rPr sz="3200" dirty="0">
                <a:latin typeface="Carlito"/>
                <a:cs typeface="Carlito"/>
              </a:rPr>
              <a:t>landfills , it is </a:t>
            </a:r>
            <a:r>
              <a:rPr sz="3200" spc="-5" dirty="0">
                <a:latin typeface="Carlito"/>
                <a:cs typeface="Carlito"/>
              </a:rPr>
              <a:t>essential that </a:t>
            </a:r>
            <a:r>
              <a:rPr sz="3200" spc="-15" dirty="0">
                <a:latin typeface="Carlito"/>
                <a:cs typeface="Carlito"/>
              </a:rPr>
              <a:t>site </a:t>
            </a:r>
            <a:r>
              <a:rPr sz="3200" spc="-20" dirty="0">
                <a:latin typeface="Carlito"/>
                <a:cs typeface="Carlito"/>
              </a:rPr>
              <a:t>c/s </a:t>
            </a:r>
            <a:r>
              <a:rPr sz="3200" spc="-15" dirty="0">
                <a:latin typeface="Carlito"/>
                <a:cs typeface="Carlito"/>
              </a:rPr>
              <a:t>are </a:t>
            </a:r>
            <a:r>
              <a:rPr sz="3200" spc="-30" dirty="0">
                <a:latin typeface="Carlito"/>
                <a:cs typeface="Carlito"/>
              </a:rPr>
              <a:t>taken  </a:t>
            </a:r>
            <a:r>
              <a:rPr sz="3200" spc="-15" dirty="0">
                <a:latin typeface="Carlito"/>
                <a:cs typeface="Carlito"/>
              </a:rPr>
              <a:t>into</a:t>
            </a:r>
            <a:r>
              <a:rPr sz="3200" spc="1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account.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64008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378460">
              <a:lnSpc>
                <a:spcPts val="4665"/>
              </a:lnSpc>
            </a:pPr>
            <a:r>
              <a:rPr sz="4000" b="0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HAZARDOUS </a:t>
            </a:r>
            <a:r>
              <a:rPr sz="4000" b="0" u="heavy" spc="-4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WASTE</a:t>
            </a:r>
            <a:r>
              <a:rPr sz="4000" b="0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MANAGEMENT</a:t>
            </a:r>
            <a:endParaRPr sz="4000" dirty="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7982" y="1447800"/>
            <a:ext cx="8229600" cy="5135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9920" y="1447800"/>
            <a:ext cx="8056880" cy="441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Carlito"/>
                <a:cs typeface="Carlito"/>
              </a:rPr>
              <a:t>DEFINITION: </a:t>
            </a:r>
            <a:r>
              <a:rPr sz="3200" b="1" spc="-15" dirty="0">
                <a:latin typeface="Carlito"/>
                <a:cs typeface="Carlito"/>
              </a:rPr>
              <a:t>A</a:t>
            </a:r>
            <a:r>
              <a:rPr sz="3200" spc="-15" dirty="0">
                <a:latin typeface="Carlito"/>
                <a:cs typeface="Carlito"/>
              </a:rPr>
              <a:t>ny </a:t>
            </a:r>
            <a:r>
              <a:rPr sz="3200" spc="-5" dirty="0">
                <a:latin typeface="Carlito"/>
                <a:cs typeface="Carlito"/>
              </a:rPr>
              <a:t>residues or combination of  residues otherthan </a:t>
            </a:r>
            <a:r>
              <a:rPr sz="3200" spc="-10" dirty="0">
                <a:latin typeface="Carlito"/>
                <a:cs typeface="Carlito"/>
              </a:rPr>
              <a:t>radioactive </a:t>
            </a:r>
            <a:r>
              <a:rPr sz="3200" spc="-25" dirty="0">
                <a:latin typeface="Carlito"/>
                <a:cs typeface="Carlito"/>
              </a:rPr>
              <a:t>waste </a:t>
            </a:r>
            <a:r>
              <a:rPr sz="3200" spc="-5" dirty="0">
                <a:latin typeface="Carlito"/>
                <a:cs typeface="Carlito"/>
              </a:rPr>
              <a:t>which </a:t>
            </a:r>
            <a:r>
              <a:rPr sz="3200" spc="-10" dirty="0">
                <a:latin typeface="Carlito"/>
                <a:cs typeface="Carlito"/>
              </a:rPr>
              <a:t>by  </a:t>
            </a:r>
            <a:r>
              <a:rPr sz="3200" spc="-5" dirty="0">
                <a:latin typeface="Carlito"/>
                <a:cs typeface="Carlito"/>
              </a:rPr>
              <a:t>reason of </a:t>
            </a:r>
            <a:r>
              <a:rPr sz="3200" dirty="0">
                <a:latin typeface="Carlito"/>
                <a:cs typeface="Carlito"/>
              </a:rPr>
              <a:t>its </a:t>
            </a:r>
            <a:r>
              <a:rPr sz="3200" spc="-5" dirty="0">
                <a:latin typeface="Carlito"/>
                <a:cs typeface="Carlito"/>
              </a:rPr>
              <a:t>chemical reactivity or </a:t>
            </a:r>
            <a:r>
              <a:rPr sz="3200" spc="-20" dirty="0">
                <a:latin typeface="Carlito"/>
                <a:cs typeface="Carlito"/>
              </a:rPr>
              <a:t>toxic,  </a:t>
            </a:r>
            <a:r>
              <a:rPr sz="3200" spc="-10" dirty="0">
                <a:latin typeface="Carlito"/>
                <a:cs typeface="Carlito"/>
              </a:rPr>
              <a:t>explosive, </a:t>
            </a:r>
            <a:r>
              <a:rPr sz="3200" spc="-15" dirty="0">
                <a:latin typeface="Carlito"/>
                <a:cs typeface="Carlito"/>
              </a:rPr>
              <a:t>corrosive </a:t>
            </a:r>
            <a:r>
              <a:rPr sz="3200" spc="-5" dirty="0">
                <a:latin typeface="Carlito"/>
                <a:cs typeface="Carlito"/>
              </a:rPr>
              <a:t>or </a:t>
            </a:r>
            <a:r>
              <a:rPr sz="3200" dirty="0">
                <a:latin typeface="Carlito"/>
                <a:cs typeface="Carlito"/>
              </a:rPr>
              <a:t>other </a:t>
            </a:r>
            <a:r>
              <a:rPr sz="3200" spc="-10" dirty="0">
                <a:latin typeface="Carlito"/>
                <a:cs typeface="Carlito"/>
              </a:rPr>
              <a:t>characteristics  </a:t>
            </a:r>
            <a:r>
              <a:rPr sz="3200" spc="-5" dirty="0">
                <a:latin typeface="Carlito"/>
                <a:cs typeface="Carlito"/>
              </a:rPr>
              <a:t>causes </a:t>
            </a:r>
            <a:r>
              <a:rPr sz="3200" spc="-10" dirty="0">
                <a:latin typeface="Carlito"/>
                <a:cs typeface="Carlito"/>
              </a:rPr>
              <a:t>potential </a:t>
            </a:r>
            <a:r>
              <a:rPr sz="3200" spc="-20" dirty="0">
                <a:latin typeface="Carlito"/>
                <a:cs typeface="Carlito"/>
              </a:rPr>
              <a:t>hazard to </a:t>
            </a:r>
            <a:r>
              <a:rPr sz="3200" spc="-5" dirty="0">
                <a:latin typeface="Carlito"/>
                <a:cs typeface="Carlito"/>
              </a:rPr>
              <a:t>human or  </a:t>
            </a:r>
            <a:r>
              <a:rPr sz="3200" spc="-10" dirty="0">
                <a:latin typeface="Carlito"/>
                <a:cs typeface="Carlito"/>
              </a:rPr>
              <a:t>environment, </a:t>
            </a:r>
            <a:r>
              <a:rPr sz="3200" dirty="0">
                <a:latin typeface="Carlito"/>
                <a:cs typeface="Carlito"/>
              </a:rPr>
              <a:t>either alone </a:t>
            </a:r>
            <a:r>
              <a:rPr sz="3200" spc="-5" dirty="0">
                <a:latin typeface="Carlito"/>
                <a:cs typeface="Carlito"/>
              </a:rPr>
              <a:t>or </a:t>
            </a:r>
            <a:r>
              <a:rPr sz="3200" dirty="0">
                <a:latin typeface="Carlito"/>
                <a:cs typeface="Carlito"/>
              </a:rPr>
              <a:t>when in </a:t>
            </a:r>
            <a:r>
              <a:rPr sz="3200" spc="-15" dirty="0">
                <a:latin typeface="Carlito"/>
                <a:cs typeface="Carlito"/>
              </a:rPr>
              <a:t>contact  </a:t>
            </a:r>
            <a:r>
              <a:rPr sz="3200" dirty="0">
                <a:latin typeface="Carlito"/>
                <a:cs typeface="Carlito"/>
              </a:rPr>
              <a:t>with </a:t>
            </a:r>
            <a:r>
              <a:rPr sz="3200" spc="-5" dirty="0">
                <a:latin typeface="Carlito"/>
                <a:cs typeface="Carlito"/>
              </a:rPr>
              <a:t>other </a:t>
            </a:r>
            <a:r>
              <a:rPr sz="3200" spc="-20" dirty="0">
                <a:latin typeface="Carlito"/>
                <a:cs typeface="Carlito"/>
              </a:rPr>
              <a:t>wastes </a:t>
            </a:r>
            <a:r>
              <a:rPr sz="3200" dirty="0">
                <a:latin typeface="Carlito"/>
                <a:cs typeface="Carlito"/>
              </a:rPr>
              <a:t>and which </a:t>
            </a:r>
            <a:r>
              <a:rPr sz="3200" spc="-20" dirty="0">
                <a:latin typeface="Carlito"/>
                <a:cs typeface="Carlito"/>
              </a:rPr>
              <a:t>therefore </a:t>
            </a:r>
            <a:r>
              <a:rPr sz="3200" spc="-5" dirty="0">
                <a:latin typeface="Carlito"/>
                <a:cs typeface="Carlito"/>
              </a:rPr>
              <a:t>cannot  be handled, </a:t>
            </a:r>
            <a:r>
              <a:rPr sz="3200" spc="-20" dirty="0">
                <a:latin typeface="Carlito"/>
                <a:cs typeface="Carlito"/>
              </a:rPr>
              <a:t>store, </a:t>
            </a:r>
            <a:r>
              <a:rPr sz="3200" spc="-10" dirty="0">
                <a:latin typeface="Carlito"/>
                <a:cs typeface="Carlito"/>
              </a:rPr>
              <a:t>transported, </a:t>
            </a:r>
            <a:r>
              <a:rPr sz="3200" spc="-15" dirty="0">
                <a:latin typeface="Carlito"/>
                <a:cs typeface="Carlito"/>
              </a:rPr>
              <a:t>treated </a:t>
            </a:r>
            <a:r>
              <a:rPr sz="3200" spc="-5" dirty="0">
                <a:latin typeface="Carlito"/>
                <a:cs typeface="Carlito"/>
              </a:rPr>
              <a:t>or  disposed </a:t>
            </a:r>
            <a:r>
              <a:rPr sz="3200" spc="-15" dirty="0">
                <a:latin typeface="Carlito"/>
                <a:cs typeface="Carlito"/>
              </a:rPr>
              <a:t>off </a:t>
            </a:r>
            <a:r>
              <a:rPr sz="3200" dirty="0">
                <a:latin typeface="Carlito"/>
                <a:cs typeface="Carlito"/>
              </a:rPr>
              <a:t>without </a:t>
            </a:r>
            <a:r>
              <a:rPr sz="3200" spc="-5" dirty="0">
                <a:latin typeface="Carlito"/>
                <a:cs typeface="Carlito"/>
              </a:rPr>
              <a:t>special</a:t>
            </a:r>
            <a:r>
              <a:rPr sz="3200" spc="6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precautions.</a:t>
            </a:r>
            <a:endParaRPr sz="32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143000"/>
            <a:ext cx="8229600" cy="4983480"/>
          </a:xfrm>
          <a:custGeom>
            <a:avLst/>
            <a:gdLst/>
            <a:ahLst/>
            <a:cxnLst/>
            <a:rect l="l" t="t" r="r" b="b"/>
            <a:pathLst>
              <a:path w="8229600" h="4983480">
                <a:moveTo>
                  <a:pt x="8229600" y="0"/>
                </a:moveTo>
                <a:lnTo>
                  <a:pt x="0" y="0"/>
                </a:lnTo>
                <a:lnTo>
                  <a:pt x="0" y="4983480"/>
                </a:lnTo>
                <a:lnTo>
                  <a:pt x="8229600" y="4983480"/>
                </a:lnTo>
                <a:lnTo>
                  <a:pt x="8229600" y="0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1053816"/>
            <a:ext cx="5195570" cy="412242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b="1" spc="-10" dirty="0">
                <a:solidFill>
                  <a:srgbClr val="00AFEF"/>
                </a:solidFill>
                <a:latin typeface="Carlito"/>
                <a:cs typeface="Carlito"/>
              </a:rPr>
              <a:t>SOURCES: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Inorganic </a:t>
            </a:r>
            <a:r>
              <a:rPr sz="3200" spc="-15" dirty="0">
                <a:latin typeface="Carlito"/>
                <a:cs typeface="Carlito"/>
              </a:rPr>
              <a:t>&amp;organic</a:t>
            </a:r>
            <a:r>
              <a:rPr sz="3200" spc="1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chemicals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rlito"/>
                <a:cs typeface="Carlito"/>
              </a:rPr>
              <a:t>Petroleum </a:t>
            </a:r>
            <a:r>
              <a:rPr sz="3200" spc="-10" dirty="0">
                <a:latin typeface="Carlito"/>
                <a:cs typeface="Carlito"/>
              </a:rPr>
              <a:t>refineries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rlito"/>
                <a:cs typeface="Carlito"/>
              </a:rPr>
              <a:t>Iron </a:t>
            </a:r>
            <a:r>
              <a:rPr sz="3200" dirty="0">
                <a:latin typeface="Carlito"/>
                <a:cs typeface="Carlito"/>
              </a:rPr>
              <a:t>&amp;</a:t>
            </a:r>
            <a:r>
              <a:rPr sz="3200" spc="15" dirty="0">
                <a:latin typeface="Carlito"/>
                <a:cs typeface="Carlito"/>
              </a:rPr>
              <a:t> </a:t>
            </a:r>
            <a:r>
              <a:rPr sz="3200" spc="-15" dirty="0">
                <a:latin typeface="Carlito"/>
                <a:cs typeface="Carlito"/>
              </a:rPr>
              <a:t>steel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rlito"/>
                <a:cs typeface="Carlito"/>
              </a:rPr>
              <a:t>Non </a:t>
            </a:r>
            <a:r>
              <a:rPr sz="3200" spc="-20" dirty="0">
                <a:latin typeface="Carlito"/>
                <a:cs typeface="Carlito"/>
              </a:rPr>
              <a:t>ferrous</a:t>
            </a:r>
            <a:r>
              <a:rPr sz="3200" spc="-1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metals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Leather tanning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Metal</a:t>
            </a:r>
            <a:r>
              <a:rPr sz="3200" spc="-5" dirty="0">
                <a:latin typeface="Carlito"/>
                <a:cs typeface="Carlito"/>
              </a:rPr>
              <a:t> finishing.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" y="274320"/>
            <a:ext cx="8229600" cy="5852160"/>
            <a:chOff x="457200" y="274320"/>
            <a:chExt cx="8229600" cy="5852160"/>
          </a:xfrm>
        </p:grpSpPr>
        <p:sp>
          <p:nvSpPr>
            <p:cNvPr id="3" name="object 3"/>
            <p:cNvSpPr/>
            <p:nvPr/>
          </p:nvSpPr>
          <p:spPr>
            <a:xfrm>
              <a:off x="457200" y="274320"/>
              <a:ext cx="8229600" cy="1143000"/>
            </a:xfrm>
            <a:custGeom>
              <a:avLst/>
              <a:gdLst/>
              <a:ahLst/>
              <a:cxnLst/>
              <a:rect l="l" t="t" r="r" b="b"/>
              <a:pathLst>
                <a:path w="8229600" h="1143000">
                  <a:moveTo>
                    <a:pt x="82296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8229600" y="1143000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200" y="1219200"/>
              <a:ext cx="8229600" cy="49072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43000" y="489903"/>
            <a:ext cx="63646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AF50"/>
                </a:solidFill>
                <a:latin typeface="Carlito"/>
                <a:cs typeface="Carlito"/>
              </a:rPr>
              <a:t>HAZARDOUS </a:t>
            </a:r>
            <a:r>
              <a:rPr sz="3200" b="1" spc="-40" dirty="0">
                <a:solidFill>
                  <a:srgbClr val="00AF50"/>
                </a:solidFill>
                <a:latin typeface="Carlito"/>
                <a:cs typeface="Carlito"/>
              </a:rPr>
              <a:t>WASTE</a:t>
            </a:r>
            <a:r>
              <a:rPr sz="3200" b="1" spc="-65" dirty="0">
                <a:solidFill>
                  <a:srgbClr val="00AF50"/>
                </a:solidFill>
                <a:latin typeface="Carlito"/>
                <a:cs typeface="Carlito"/>
              </a:rPr>
              <a:t> </a:t>
            </a:r>
            <a:r>
              <a:rPr sz="3200" b="1" spc="-20" dirty="0">
                <a:solidFill>
                  <a:srgbClr val="00AF50"/>
                </a:solidFill>
                <a:latin typeface="Carlito"/>
                <a:cs typeface="Carlito"/>
              </a:rPr>
              <a:t>CLASSIFICATION: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1714158"/>
            <a:ext cx="3883660" cy="238911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22580" indent="-310515">
              <a:lnSpc>
                <a:spcPct val="100000"/>
              </a:lnSpc>
              <a:spcBef>
                <a:spcPts val="869"/>
              </a:spcBef>
              <a:buSzPct val="96875"/>
              <a:buAutoNum type="arabicPeriod"/>
              <a:tabLst>
                <a:tab pos="323215" algn="l"/>
              </a:tabLst>
            </a:pPr>
            <a:r>
              <a:rPr sz="3200" spc="-25" dirty="0">
                <a:latin typeface="Carlito"/>
                <a:cs typeface="Carlito"/>
              </a:rPr>
              <a:t>IGNITABILITY</a:t>
            </a:r>
            <a:endParaRPr sz="3200" dirty="0">
              <a:latin typeface="Carlito"/>
              <a:cs typeface="Carlito"/>
            </a:endParaRPr>
          </a:p>
          <a:p>
            <a:pPr marL="321945" indent="-309880">
              <a:lnSpc>
                <a:spcPct val="100000"/>
              </a:lnSpc>
              <a:spcBef>
                <a:spcPts val="770"/>
              </a:spcBef>
              <a:buSzPct val="96875"/>
              <a:buAutoNum type="arabicPeriod"/>
              <a:tabLst>
                <a:tab pos="322580" algn="l"/>
              </a:tabLst>
            </a:pPr>
            <a:r>
              <a:rPr sz="3200" spc="-30" dirty="0">
                <a:latin typeface="Carlito"/>
                <a:cs typeface="Carlito"/>
              </a:rPr>
              <a:t>C</a:t>
            </a:r>
            <a:r>
              <a:rPr sz="3200" spc="-5" dirty="0">
                <a:latin typeface="Carlito"/>
                <a:cs typeface="Carlito"/>
              </a:rPr>
              <a:t>OR</a:t>
            </a:r>
            <a:r>
              <a:rPr sz="3200" spc="-35" dirty="0">
                <a:latin typeface="Carlito"/>
                <a:cs typeface="Carlito"/>
              </a:rPr>
              <a:t>R</a:t>
            </a:r>
            <a:r>
              <a:rPr sz="3200" spc="-5" dirty="0">
                <a:latin typeface="Carlito"/>
                <a:cs typeface="Carlito"/>
              </a:rPr>
              <a:t>OSIVITY</a:t>
            </a:r>
            <a:endParaRPr sz="3200" dirty="0">
              <a:latin typeface="Carlito"/>
              <a:cs typeface="Carlito"/>
            </a:endParaRPr>
          </a:p>
          <a:p>
            <a:pPr marL="321945" indent="-309880">
              <a:lnSpc>
                <a:spcPct val="100000"/>
              </a:lnSpc>
              <a:spcBef>
                <a:spcPts val="770"/>
              </a:spcBef>
              <a:buSzPct val="96875"/>
              <a:buAutoNum type="arabicPeriod"/>
              <a:tabLst>
                <a:tab pos="322580" algn="l"/>
              </a:tabLst>
            </a:pPr>
            <a:r>
              <a:rPr sz="3200" spc="-15" dirty="0">
                <a:latin typeface="Carlito"/>
                <a:cs typeface="Carlito"/>
              </a:rPr>
              <a:t>REACTIVITY</a:t>
            </a:r>
            <a:endParaRPr sz="3200" dirty="0">
              <a:latin typeface="Carlito"/>
              <a:cs typeface="Carlito"/>
            </a:endParaRPr>
          </a:p>
          <a:p>
            <a:pPr marL="321945" indent="-309880">
              <a:lnSpc>
                <a:spcPct val="100000"/>
              </a:lnSpc>
              <a:spcBef>
                <a:spcPts val="770"/>
              </a:spcBef>
              <a:buSzPct val="96875"/>
              <a:buAutoNum type="arabicPeriod"/>
              <a:tabLst>
                <a:tab pos="322580" algn="l"/>
              </a:tabLst>
            </a:pPr>
            <a:r>
              <a:rPr sz="3200" spc="-30" dirty="0">
                <a:latin typeface="Carlito"/>
                <a:cs typeface="Carlito"/>
              </a:rPr>
              <a:t>TOXICITY</a:t>
            </a:r>
            <a:endParaRPr sz="3200" dirty="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92878" y="1714158"/>
            <a:ext cx="3342640" cy="236791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869"/>
              </a:spcBef>
            </a:pPr>
            <a:r>
              <a:rPr sz="3200" spc="-30" dirty="0">
                <a:latin typeface="Carlito"/>
                <a:cs typeface="Carlito"/>
              </a:rPr>
              <a:t>-IGNITABLE</a:t>
            </a:r>
            <a:r>
              <a:rPr sz="3200" spc="-50" dirty="0">
                <a:latin typeface="Carlito"/>
                <a:cs typeface="Carlito"/>
              </a:rPr>
              <a:t> </a:t>
            </a:r>
            <a:r>
              <a:rPr sz="3200" spc="-35" dirty="0">
                <a:latin typeface="Carlito"/>
                <a:cs typeface="Carlito"/>
              </a:rPr>
              <a:t>WASTES</a:t>
            </a:r>
            <a:endParaRPr sz="3200">
              <a:latin typeface="Carlito"/>
              <a:cs typeface="Carlito"/>
            </a:endParaRPr>
          </a:p>
          <a:p>
            <a:pPr marL="43180">
              <a:lnSpc>
                <a:spcPct val="100000"/>
              </a:lnSpc>
              <a:spcBef>
                <a:spcPts val="770"/>
              </a:spcBef>
            </a:pPr>
            <a:r>
              <a:rPr sz="3200" spc="-10" dirty="0">
                <a:latin typeface="Carlito"/>
                <a:cs typeface="Carlito"/>
              </a:rPr>
              <a:t>-CORROSIVE</a:t>
            </a:r>
            <a:r>
              <a:rPr sz="3200" spc="-60" dirty="0">
                <a:latin typeface="Carlito"/>
                <a:cs typeface="Carlito"/>
              </a:rPr>
              <a:t> </a:t>
            </a:r>
            <a:r>
              <a:rPr sz="3200" spc="-35" dirty="0">
                <a:latin typeface="Carlito"/>
                <a:cs typeface="Carlito"/>
              </a:rPr>
              <a:t>WASTE</a:t>
            </a:r>
            <a:endParaRPr sz="3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spc="-10" dirty="0">
                <a:latin typeface="Carlito"/>
                <a:cs typeface="Carlito"/>
              </a:rPr>
              <a:t>-REACTIVE</a:t>
            </a:r>
            <a:r>
              <a:rPr sz="3200" spc="5" dirty="0">
                <a:latin typeface="Carlito"/>
                <a:cs typeface="Carlito"/>
              </a:rPr>
              <a:t> </a:t>
            </a:r>
            <a:r>
              <a:rPr sz="3200" spc="-35" dirty="0">
                <a:latin typeface="Carlito"/>
                <a:cs typeface="Carlito"/>
              </a:rPr>
              <a:t>WASTE</a:t>
            </a:r>
            <a:endParaRPr sz="3200">
              <a:latin typeface="Carlito"/>
              <a:cs typeface="Carlito"/>
            </a:endParaRPr>
          </a:p>
          <a:p>
            <a:pPr marL="21590">
              <a:lnSpc>
                <a:spcPct val="100000"/>
              </a:lnSpc>
              <a:spcBef>
                <a:spcPts val="770"/>
              </a:spcBef>
            </a:pPr>
            <a:r>
              <a:rPr sz="3200" spc="-35" dirty="0">
                <a:latin typeface="Carlito"/>
                <a:cs typeface="Carlito"/>
              </a:rPr>
              <a:t>-TOXIC</a:t>
            </a:r>
            <a:r>
              <a:rPr sz="3200" spc="-10" dirty="0">
                <a:latin typeface="Carlito"/>
                <a:cs typeface="Carlito"/>
              </a:rPr>
              <a:t> </a:t>
            </a:r>
            <a:r>
              <a:rPr sz="3200" spc="-35" dirty="0">
                <a:latin typeface="Carlito"/>
                <a:cs typeface="Carlito"/>
              </a:rPr>
              <a:t>WASTE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762000"/>
            <a:ext cx="8229600" cy="5364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672439"/>
            <a:ext cx="7320280" cy="539115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3200" b="1" spc="-10" dirty="0">
                <a:solidFill>
                  <a:srgbClr val="00AF50"/>
                </a:solidFill>
                <a:latin typeface="Carlito"/>
                <a:cs typeface="Carlito"/>
              </a:rPr>
              <a:t>RULES </a:t>
            </a:r>
            <a:r>
              <a:rPr sz="3200" b="1" dirty="0">
                <a:solidFill>
                  <a:srgbClr val="00AF50"/>
                </a:solidFill>
                <a:latin typeface="Carlito"/>
                <a:cs typeface="Carlito"/>
              </a:rPr>
              <a:t>&amp; </a:t>
            </a:r>
            <a:r>
              <a:rPr sz="3200" b="1" spc="-35" dirty="0">
                <a:solidFill>
                  <a:srgbClr val="00AF50"/>
                </a:solidFill>
                <a:latin typeface="Carlito"/>
                <a:cs typeface="Carlito"/>
              </a:rPr>
              <a:t>REGULATIONS </a:t>
            </a:r>
            <a:r>
              <a:rPr sz="3200" b="1" spc="-5" dirty="0">
                <a:solidFill>
                  <a:srgbClr val="00AF50"/>
                </a:solidFill>
                <a:latin typeface="Carlito"/>
                <a:cs typeface="Carlito"/>
              </a:rPr>
              <a:t>OF</a:t>
            </a:r>
            <a:r>
              <a:rPr sz="3200" b="1" spc="15" dirty="0">
                <a:solidFill>
                  <a:srgbClr val="00AF50"/>
                </a:solidFill>
                <a:latin typeface="Carlito"/>
                <a:cs typeface="Carlito"/>
              </a:rPr>
              <a:t> </a:t>
            </a:r>
            <a:r>
              <a:rPr sz="3200" b="1" spc="-5" dirty="0">
                <a:solidFill>
                  <a:srgbClr val="00AF50"/>
                </a:solidFill>
                <a:latin typeface="Carlito"/>
                <a:cs typeface="Carlito"/>
              </a:rPr>
              <a:t>HW:</a:t>
            </a:r>
            <a:endParaRPr sz="3200">
              <a:latin typeface="Carlito"/>
              <a:cs typeface="Carlito"/>
            </a:endParaRPr>
          </a:p>
          <a:p>
            <a:pPr marL="375920" indent="-363855">
              <a:lnSpc>
                <a:spcPct val="100000"/>
              </a:lnSpc>
              <a:spcBef>
                <a:spcPts val="38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sz="3200" dirty="0">
                <a:latin typeface="Carlito"/>
                <a:cs typeface="Carlito"/>
              </a:rPr>
              <a:t>Aim </a:t>
            </a:r>
            <a:r>
              <a:rPr sz="3200" spc="-10" dirty="0">
                <a:latin typeface="Carlito"/>
                <a:cs typeface="Carlito"/>
              </a:rPr>
              <a:t>at providing</a:t>
            </a:r>
            <a:r>
              <a:rPr sz="3200" spc="30" dirty="0">
                <a:latin typeface="Carlito"/>
                <a:cs typeface="Carlito"/>
              </a:rPr>
              <a:t> </a:t>
            </a:r>
            <a:r>
              <a:rPr sz="3200" spc="-20" dirty="0">
                <a:latin typeface="Carlito"/>
                <a:cs typeface="Carlito"/>
              </a:rPr>
              <a:t>control</a:t>
            </a:r>
            <a:endParaRPr sz="3200">
              <a:latin typeface="Carlito"/>
              <a:cs typeface="Carlito"/>
            </a:endParaRPr>
          </a:p>
          <a:p>
            <a:pPr marL="375920" indent="-363855">
              <a:lnSpc>
                <a:spcPct val="100000"/>
              </a:lnSpc>
              <a:spcBef>
                <a:spcPts val="38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sz="3200" dirty="0">
                <a:latin typeface="Carlito"/>
                <a:cs typeface="Carlito"/>
              </a:rPr>
              <a:t>Specify the</a:t>
            </a:r>
            <a:r>
              <a:rPr sz="3200" spc="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responsibilities</a:t>
            </a:r>
            <a:endParaRPr sz="3200">
              <a:latin typeface="Carlito"/>
              <a:cs typeface="Carlito"/>
            </a:endParaRPr>
          </a:p>
          <a:p>
            <a:pPr marL="376555" marR="268605" indent="-376555">
              <a:lnSpc>
                <a:spcPct val="110000"/>
              </a:lnSpc>
              <a:spcBef>
                <a:spcPts val="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sz="3200" spc="-10" dirty="0">
                <a:latin typeface="Carlito"/>
                <a:cs typeface="Carlito"/>
              </a:rPr>
              <a:t>Regulations governing </a:t>
            </a:r>
            <a:r>
              <a:rPr sz="3200" spc="-20" dirty="0">
                <a:latin typeface="Carlito"/>
                <a:cs typeface="Carlito"/>
              </a:rPr>
              <a:t>generators </a:t>
            </a:r>
            <a:r>
              <a:rPr sz="3200" spc="-5" dirty="0">
                <a:latin typeface="Carlito"/>
                <a:cs typeface="Carlito"/>
              </a:rPr>
              <a:t>of HW  </a:t>
            </a:r>
            <a:r>
              <a:rPr sz="3200" spc="-15" dirty="0">
                <a:latin typeface="Carlito"/>
                <a:cs typeface="Carlito"/>
              </a:rPr>
              <a:t>1.preparation </a:t>
            </a:r>
            <a:r>
              <a:rPr sz="3200" spc="-30" dirty="0">
                <a:latin typeface="Carlito"/>
                <a:cs typeface="Carlito"/>
              </a:rPr>
              <a:t>for</a:t>
            </a:r>
            <a:r>
              <a:rPr sz="3200" spc="2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transport</a:t>
            </a:r>
            <a:endParaRPr sz="3200">
              <a:latin typeface="Carlito"/>
              <a:cs typeface="Carlito"/>
            </a:endParaRPr>
          </a:p>
          <a:p>
            <a:pPr marL="748665" marR="1793875">
              <a:lnSpc>
                <a:spcPts val="4230"/>
              </a:lnSpc>
              <a:spcBef>
                <a:spcPts val="200"/>
              </a:spcBef>
            </a:pPr>
            <a:r>
              <a:rPr sz="3200" spc="-15" dirty="0">
                <a:latin typeface="Carlito"/>
                <a:cs typeface="Carlito"/>
              </a:rPr>
              <a:t>2.manifest </a:t>
            </a:r>
            <a:r>
              <a:rPr sz="3200" spc="-10" dirty="0">
                <a:latin typeface="Carlito"/>
                <a:cs typeface="Carlito"/>
              </a:rPr>
              <a:t>requirements  </a:t>
            </a:r>
            <a:r>
              <a:rPr sz="3200" spc="-15" dirty="0">
                <a:latin typeface="Carlito"/>
                <a:cs typeface="Carlito"/>
              </a:rPr>
              <a:t>3.record </a:t>
            </a:r>
            <a:r>
              <a:rPr sz="3200" spc="-20" dirty="0">
                <a:latin typeface="Carlito"/>
                <a:cs typeface="Carlito"/>
              </a:rPr>
              <a:t>keeping </a:t>
            </a:r>
            <a:r>
              <a:rPr sz="3200" dirty="0">
                <a:latin typeface="Carlito"/>
                <a:cs typeface="Carlito"/>
              </a:rPr>
              <a:t>&amp;</a:t>
            </a:r>
            <a:r>
              <a:rPr sz="3200" spc="-2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reporting</a:t>
            </a:r>
            <a:endParaRPr sz="3200">
              <a:latin typeface="Carlito"/>
              <a:cs typeface="Carlito"/>
            </a:endParaRPr>
          </a:p>
          <a:p>
            <a:pPr marL="375920" indent="-363855">
              <a:lnSpc>
                <a:spcPct val="100000"/>
              </a:lnSpc>
              <a:spcBef>
                <a:spcPts val="17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sz="3200" spc="-10" dirty="0">
                <a:latin typeface="Carlito"/>
                <a:cs typeface="Carlito"/>
              </a:rPr>
              <a:t>Regulations governing </a:t>
            </a:r>
            <a:r>
              <a:rPr sz="3200" spc="-15" dirty="0">
                <a:latin typeface="Carlito"/>
                <a:cs typeface="Carlito"/>
              </a:rPr>
              <a:t>transporters </a:t>
            </a:r>
            <a:r>
              <a:rPr sz="3200" spc="-5" dirty="0">
                <a:latin typeface="Carlito"/>
                <a:cs typeface="Carlito"/>
              </a:rPr>
              <a:t>of</a:t>
            </a:r>
            <a:r>
              <a:rPr sz="3200" spc="12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HW</a:t>
            </a:r>
            <a:endParaRPr sz="3200">
              <a:latin typeface="Carlito"/>
              <a:cs typeface="Carlito"/>
            </a:endParaRPr>
          </a:p>
          <a:p>
            <a:pPr marL="842010" marR="1389380" lvl="1" indent="-93345">
              <a:lnSpc>
                <a:spcPct val="110000"/>
              </a:lnSpc>
              <a:spcBef>
                <a:spcPts val="5"/>
              </a:spcBef>
              <a:buSzPct val="96875"/>
              <a:buAutoNum type="arabicPeriod"/>
              <a:tabLst>
                <a:tab pos="1059180" algn="l"/>
              </a:tabLst>
            </a:pPr>
            <a:r>
              <a:rPr sz="3200" spc="-10" dirty="0">
                <a:latin typeface="Carlito"/>
                <a:cs typeface="Carlito"/>
              </a:rPr>
              <a:t>notification </a:t>
            </a:r>
            <a:r>
              <a:rPr sz="3200" spc="-5" dirty="0">
                <a:latin typeface="Carlito"/>
                <a:cs typeface="Carlito"/>
              </a:rPr>
              <a:t>prior </a:t>
            </a:r>
            <a:r>
              <a:rPr sz="3200" spc="-25" dirty="0">
                <a:latin typeface="Carlito"/>
                <a:cs typeface="Carlito"/>
              </a:rPr>
              <a:t>to </a:t>
            </a:r>
            <a:r>
              <a:rPr sz="3200" spc="-10" dirty="0">
                <a:latin typeface="Carlito"/>
                <a:cs typeface="Carlito"/>
              </a:rPr>
              <a:t>transport  </a:t>
            </a:r>
            <a:r>
              <a:rPr sz="3200" spc="-15" dirty="0">
                <a:latin typeface="Carlito"/>
                <a:cs typeface="Carlito"/>
              </a:rPr>
              <a:t>2.manifest</a:t>
            </a:r>
            <a:r>
              <a:rPr sz="3200" spc="2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requirements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990600"/>
            <a:ext cx="8229600" cy="5135880"/>
          </a:xfrm>
          <a:custGeom>
            <a:avLst/>
            <a:gdLst/>
            <a:ahLst/>
            <a:cxnLst/>
            <a:rect l="l" t="t" r="r" b="b"/>
            <a:pathLst>
              <a:path w="8229600" h="5135880">
                <a:moveTo>
                  <a:pt x="8229600" y="0"/>
                </a:moveTo>
                <a:lnTo>
                  <a:pt x="0" y="0"/>
                </a:lnTo>
                <a:lnTo>
                  <a:pt x="0" y="5135880"/>
                </a:lnTo>
                <a:lnTo>
                  <a:pt x="8229600" y="5135880"/>
                </a:lnTo>
                <a:lnTo>
                  <a:pt x="82296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901380"/>
            <a:ext cx="7712709" cy="500062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3200" b="1" spc="-45" dirty="0">
                <a:solidFill>
                  <a:srgbClr val="FF0000"/>
                </a:solidFill>
                <a:latin typeface="Carlito"/>
                <a:cs typeface="Carlito"/>
              </a:rPr>
              <a:t>TRANSPORTATION </a:t>
            </a:r>
            <a:r>
              <a:rPr sz="3200" b="1" dirty="0">
                <a:solidFill>
                  <a:srgbClr val="FF0000"/>
                </a:solidFill>
                <a:latin typeface="Carlito"/>
                <a:cs typeface="Carlito"/>
              </a:rPr>
              <a:t>&amp; </a:t>
            </a:r>
            <a:r>
              <a:rPr sz="3200" b="1" spc="-25" dirty="0">
                <a:solidFill>
                  <a:srgbClr val="FF0000"/>
                </a:solidFill>
                <a:latin typeface="Carlito"/>
                <a:cs typeface="Carlito"/>
              </a:rPr>
              <a:t>STORAGE </a:t>
            </a:r>
            <a:r>
              <a:rPr sz="3200" b="1" spc="-5" dirty="0">
                <a:solidFill>
                  <a:srgbClr val="FF0000"/>
                </a:solidFill>
                <a:latin typeface="Carlito"/>
                <a:cs typeface="Carlito"/>
              </a:rPr>
              <a:t>OF</a:t>
            </a:r>
            <a:r>
              <a:rPr sz="3200" b="1" spc="3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Carlito"/>
                <a:cs typeface="Carlito"/>
              </a:rPr>
              <a:t>HW:</a:t>
            </a:r>
            <a:endParaRPr sz="3200">
              <a:latin typeface="Carlito"/>
              <a:cs typeface="Carlito"/>
            </a:endParaRPr>
          </a:p>
          <a:p>
            <a:pPr marL="447040" indent="-434975">
              <a:lnSpc>
                <a:spcPct val="100000"/>
              </a:lnSpc>
              <a:spcBef>
                <a:spcPts val="384"/>
              </a:spcBef>
              <a:buFont typeface="Wingdings"/>
              <a:buChar char=""/>
              <a:tabLst>
                <a:tab pos="447675" algn="l"/>
                <a:tab pos="4462145" algn="l"/>
              </a:tabLst>
            </a:pPr>
            <a:r>
              <a:rPr sz="3200" b="1" spc="-5" dirty="0">
                <a:solidFill>
                  <a:srgbClr val="00AF50"/>
                </a:solidFill>
                <a:latin typeface="Carlito"/>
                <a:cs typeface="Carlito"/>
              </a:rPr>
              <a:t>The CRADLE</a:t>
            </a:r>
            <a:r>
              <a:rPr sz="3200" b="1" spc="15" dirty="0">
                <a:solidFill>
                  <a:srgbClr val="00AF50"/>
                </a:solidFill>
                <a:latin typeface="Carlito"/>
                <a:cs typeface="Carlito"/>
              </a:rPr>
              <a:t> </a:t>
            </a:r>
            <a:r>
              <a:rPr sz="3200" b="1" spc="-45" dirty="0">
                <a:solidFill>
                  <a:srgbClr val="00AF50"/>
                </a:solidFill>
                <a:latin typeface="Carlito"/>
                <a:cs typeface="Carlito"/>
              </a:rPr>
              <a:t>TO</a:t>
            </a:r>
            <a:r>
              <a:rPr sz="3200" b="1" spc="15" dirty="0">
                <a:solidFill>
                  <a:srgbClr val="00AF50"/>
                </a:solidFill>
                <a:latin typeface="Carlito"/>
                <a:cs typeface="Carlito"/>
              </a:rPr>
              <a:t> </a:t>
            </a:r>
            <a:r>
              <a:rPr sz="3200" b="1" spc="-40" dirty="0">
                <a:solidFill>
                  <a:srgbClr val="00AF50"/>
                </a:solidFill>
                <a:latin typeface="Carlito"/>
                <a:cs typeface="Carlito"/>
              </a:rPr>
              <a:t>GRAVE	</a:t>
            </a:r>
            <a:r>
              <a:rPr sz="3200" b="1" spc="-5" dirty="0">
                <a:solidFill>
                  <a:srgbClr val="00AF50"/>
                </a:solidFill>
                <a:latin typeface="Carlito"/>
                <a:cs typeface="Carlito"/>
              </a:rPr>
              <a:t>concept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ts val="3460"/>
              </a:lnSpc>
              <a:spcBef>
                <a:spcPts val="815"/>
              </a:spcBef>
              <a:buFont typeface="Wingdings"/>
              <a:buChar char=""/>
              <a:tabLst>
                <a:tab pos="355600" algn="l"/>
              </a:tabLst>
            </a:pPr>
            <a:r>
              <a:rPr sz="3200" dirty="0">
                <a:latin typeface="Carlito"/>
                <a:cs typeface="Carlito"/>
              </a:rPr>
              <a:t>HW </a:t>
            </a:r>
            <a:r>
              <a:rPr sz="3200" spc="-15" dirty="0">
                <a:latin typeface="Carlito"/>
                <a:cs typeface="Carlito"/>
              </a:rPr>
              <a:t>generated </a:t>
            </a:r>
            <a:r>
              <a:rPr sz="3200" spc="-10" dirty="0">
                <a:latin typeface="Carlito"/>
                <a:cs typeface="Carlito"/>
              </a:rPr>
              <a:t>at source requires movement  by </a:t>
            </a:r>
            <a:r>
              <a:rPr sz="3200" spc="-5" dirty="0">
                <a:latin typeface="Carlito"/>
                <a:cs typeface="Carlito"/>
              </a:rPr>
              <a:t>trucks </a:t>
            </a:r>
            <a:r>
              <a:rPr sz="3200" spc="-25" dirty="0">
                <a:latin typeface="Carlito"/>
                <a:cs typeface="Carlito"/>
              </a:rPr>
              <a:t>to</a:t>
            </a:r>
            <a:r>
              <a:rPr sz="3200" spc="30" dirty="0">
                <a:latin typeface="Carlito"/>
                <a:cs typeface="Carlito"/>
              </a:rPr>
              <a:t> </a:t>
            </a:r>
            <a:r>
              <a:rPr sz="3200" spc="-45" dirty="0">
                <a:latin typeface="Carlito"/>
                <a:cs typeface="Carlito"/>
              </a:rPr>
              <a:t>further.</a:t>
            </a:r>
            <a:endParaRPr sz="3200">
              <a:latin typeface="Carlito"/>
              <a:cs typeface="Carlito"/>
            </a:endParaRPr>
          </a:p>
          <a:p>
            <a:pPr marL="355600" marR="863600" indent="-342900">
              <a:lnSpc>
                <a:spcPts val="3460"/>
              </a:lnSpc>
              <a:spcBef>
                <a:spcPts val="760"/>
              </a:spcBef>
              <a:buFont typeface="Wingdings"/>
              <a:buChar char=""/>
              <a:tabLst>
                <a:tab pos="355600" algn="l"/>
              </a:tabLst>
            </a:pPr>
            <a:r>
              <a:rPr sz="3200" spc="-15" dirty="0">
                <a:latin typeface="Carlito"/>
                <a:cs typeface="Carlito"/>
              </a:rPr>
              <a:t>Requires </a:t>
            </a:r>
            <a:r>
              <a:rPr sz="3200" spc="-5" dirty="0">
                <a:latin typeface="Carlito"/>
                <a:cs typeface="Carlito"/>
              </a:rPr>
              <a:t>serious </a:t>
            </a:r>
            <a:r>
              <a:rPr sz="3200" spc="-15" dirty="0">
                <a:latin typeface="Carlito"/>
                <a:cs typeface="Carlito"/>
              </a:rPr>
              <a:t>care </a:t>
            </a:r>
            <a:r>
              <a:rPr sz="3200" dirty="0">
                <a:latin typeface="Carlito"/>
                <a:cs typeface="Carlito"/>
              </a:rPr>
              <a:t>&amp; </a:t>
            </a:r>
            <a:r>
              <a:rPr sz="3200" spc="-15" dirty="0">
                <a:latin typeface="Carlito"/>
                <a:cs typeface="Carlito"/>
              </a:rPr>
              <a:t>attention </a:t>
            </a:r>
            <a:r>
              <a:rPr sz="3200" dirty="0">
                <a:latin typeface="Carlito"/>
                <a:cs typeface="Carlito"/>
              </a:rPr>
              <a:t>while  moving</a:t>
            </a:r>
            <a:endParaRPr sz="3200">
              <a:latin typeface="Carlito"/>
              <a:cs typeface="Carlito"/>
            </a:endParaRPr>
          </a:p>
          <a:p>
            <a:pPr marL="355600" marR="702310" indent="-342900">
              <a:lnSpc>
                <a:spcPts val="3460"/>
              </a:lnSpc>
              <a:spcBef>
                <a:spcPts val="765"/>
              </a:spcBef>
              <a:buFont typeface="Wingdings"/>
              <a:buChar char=""/>
              <a:tabLst>
                <a:tab pos="355600" algn="l"/>
              </a:tabLst>
            </a:pPr>
            <a:r>
              <a:rPr sz="3200" dirty="0">
                <a:latin typeface="Carlito"/>
                <a:cs typeface="Carlito"/>
              </a:rPr>
              <a:t>HW </a:t>
            </a:r>
            <a:r>
              <a:rPr sz="3200" spc="-20" dirty="0">
                <a:latin typeface="Carlito"/>
                <a:cs typeface="Carlito"/>
              </a:rPr>
              <a:t>to </a:t>
            </a:r>
            <a:r>
              <a:rPr sz="3200" spc="-5" dirty="0">
                <a:latin typeface="Carlito"/>
                <a:cs typeface="Carlito"/>
              </a:rPr>
              <a:t>be </a:t>
            </a:r>
            <a:r>
              <a:rPr sz="3200" spc="-10" dirty="0">
                <a:latin typeface="Carlito"/>
                <a:cs typeface="Carlito"/>
              </a:rPr>
              <a:t>properly </a:t>
            </a:r>
            <a:r>
              <a:rPr sz="3200" spc="-20" dirty="0">
                <a:latin typeface="Carlito"/>
                <a:cs typeface="Carlito"/>
              </a:rPr>
              <a:t>packed </a:t>
            </a:r>
            <a:r>
              <a:rPr sz="3200" dirty="0">
                <a:latin typeface="Carlito"/>
                <a:cs typeface="Carlito"/>
              </a:rPr>
              <a:t>&amp; labelled </a:t>
            </a:r>
            <a:r>
              <a:rPr sz="3200" spc="-30" dirty="0">
                <a:latin typeface="Carlito"/>
                <a:cs typeface="Carlito"/>
              </a:rPr>
              <a:t>for  </a:t>
            </a:r>
            <a:r>
              <a:rPr sz="3200" spc="-10" dirty="0">
                <a:latin typeface="Carlito"/>
                <a:cs typeface="Carlito"/>
              </a:rPr>
              <a:t>transport </a:t>
            </a:r>
            <a:r>
              <a:rPr sz="3200" spc="-20" dirty="0">
                <a:latin typeface="Carlito"/>
                <a:cs typeface="Carlito"/>
              </a:rPr>
              <a:t>to </a:t>
            </a:r>
            <a:r>
              <a:rPr sz="3200" spc="-5" dirty="0">
                <a:latin typeface="Carlito"/>
                <a:cs typeface="Carlito"/>
              </a:rPr>
              <a:t>ensure </a:t>
            </a:r>
            <a:r>
              <a:rPr sz="3200" spc="-30" dirty="0">
                <a:latin typeface="Carlito"/>
                <a:cs typeface="Carlito"/>
              </a:rPr>
              <a:t>safe</a:t>
            </a:r>
            <a:r>
              <a:rPr sz="3200" spc="6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handling</a:t>
            </a:r>
            <a:endParaRPr sz="3200">
              <a:latin typeface="Carlito"/>
              <a:cs typeface="Carlito"/>
            </a:endParaRPr>
          </a:p>
          <a:p>
            <a:pPr marL="355600" marR="564515" indent="-342900">
              <a:lnSpc>
                <a:spcPts val="3460"/>
              </a:lnSpc>
              <a:spcBef>
                <a:spcPts val="760"/>
              </a:spcBef>
              <a:buFont typeface="Wingdings"/>
              <a:buChar char=""/>
              <a:tabLst>
                <a:tab pos="355600" algn="l"/>
              </a:tabLst>
            </a:pPr>
            <a:r>
              <a:rPr sz="3200" spc="-15" dirty="0">
                <a:latin typeface="Carlito"/>
                <a:cs typeface="Carlito"/>
              </a:rPr>
              <a:t>Storage </a:t>
            </a:r>
            <a:r>
              <a:rPr sz="3200" spc="-10" dirty="0">
                <a:latin typeface="Carlito"/>
                <a:cs typeface="Carlito"/>
              </a:rPr>
              <a:t>facilities </a:t>
            </a:r>
            <a:r>
              <a:rPr sz="3200" spc="-15" dirty="0">
                <a:latin typeface="Carlito"/>
                <a:cs typeface="Carlito"/>
              </a:rPr>
              <a:t>are </a:t>
            </a:r>
            <a:r>
              <a:rPr sz="3200" spc="-5" dirty="0">
                <a:latin typeface="Carlito"/>
                <a:cs typeface="Carlito"/>
              </a:rPr>
              <a:t>used </a:t>
            </a:r>
            <a:r>
              <a:rPr sz="3200" spc="-20" dirty="0">
                <a:latin typeface="Carlito"/>
                <a:cs typeface="Carlito"/>
              </a:rPr>
              <a:t>to </a:t>
            </a:r>
            <a:r>
              <a:rPr sz="3200" spc="-25" dirty="0">
                <a:latin typeface="Carlito"/>
                <a:cs typeface="Carlito"/>
              </a:rPr>
              <a:t>store </a:t>
            </a:r>
            <a:r>
              <a:rPr sz="3200" spc="-20" dirty="0">
                <a:latin typeface="Carlito"/>
                <a:cs typeface="Carlito"/>
              </a:rPr>
              <a:t>waste  </a:t>
            </a:r>
            <a:r>
              <a:rPr sz="3200" spc="-10" dirty="0">
                <a:latin typeface="Carlito"/>
                <a:cs typeface="Carlito"/>
              </a:rPr>
              <a:t>temporarily </a:t>
            </a:r>
            <a:r>
              <a:rPr sz="3200" spc="-25" dirty="0">
                <a:latin typeface="Carlito"/>
                <a:cs typeface="Carlito"/>
              </a:rPr>
              <a:t>before </a:t>
            </a:r>
            <a:r>
              <a:rPr sz="3200" spc="-10" dirty="0">
                <a:latin typeface="Carlito"/>
                <a:cs typeface="Carlito"/>
              </a:rPr>
              <a:t>treatment </a:t>
            </a:r>
            <a:r>
              <a:rPr sz="3200" dirty="0">
                <a:latin typeface="Carlito"/>
                <a:cs typeface="Carlito"/>
              </a:rPr>
              <a:t>&amp;</a:t>
            </a:r>
            <a:r>
              <a:rPr sz="3200" spc="5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disposal.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990600"/>
            <a:ext cx="8229600" cy="5135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908050"/>
            <a:ext cx="7825740" cy="478155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3000" b="1" spc="-5" dirty="0">
                <a:solidFill>
                  <a:srgbClr val="943735"/>
                </a:solidFill>
                <a:latin typeface="Carlito"/>
                <a:cs typeface="Carlito"/>
              </a:rPr>
              <a:t>HAZARDOUS </a:t>
            </a:r>
            <a:r>
              <a:rPr sz="3000" b="1" spc="-40" dirty="0">
                <a:solidFill>
                  <a:srgbClr val="943735"/>
                </a:solidFill>
                <a:latin typeface="Carlito"/>
                <a:cs typeface="Carlito"/>
              </a:rPr>
              <a:t>WASTE </a:t>
            </a:r>
            <a:r>
              <a:rPr sz="3000" b="1" spc="-10" dirty="0">
                <a:solidFill>
                  <a:srgbClr val="943735"/>
                </a:solidFill>
                <a:latin typeface="Carlito"/>
                <a:cs typeface="Carlito"/>
              </a:rPr>
              <a:t>MANAGEMENT</a:t>
            </a:r>
            <a:r>
              <a:rPr sz="3000" b="1" spc="-20" dirty="0">
                <a:solidFill>
                  <a:srgbClr val="943735"/>
                </a:solidFill>
                <a:latin typeface="Carlito"/>
                <a:cs typeface="Carlito"/>
              </a:rPr>
              <a:t> </a:t>
            </a:r>
            <a:r>
              <a:rPr sz="3000" b="1" spc="-70" dirty="0">
                <a:solidFill>
                  <a:srgbClr val="943735"/>
                </a:solidFill>
                <a:latin typeface="Carlito"/>
                <a:cs typeface="Carlito"/>
              </a:rPr>
              <a:t>STRATEGY:</a:t>
            </a:r>
            <a:endParaRPr sz="3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3000" spc="-10" dirty="0">
                <a:solidFill>
                  <a:srgbClr val="6F2F9F"/>
                </a:solidFill>
                <a:latin typeface="Carlito"/>
                <a:cs typeface="Carlito"/>
              </a:rPr>
              <a:t>OBJECTIVES:</a:t>
            </a:r>
            <a:endParaRPr sz="3000">
              <a:latin typeface="Carlito"/>
              <a:cs typeface="Carlito"/>
            </a:endParaRPr>
          </a:p>
          <a:p>
            <a:pPr marL="527685" indent="-515620">
              <a:lnSpc>
                <a:spcPct val="100000"/>
              </a:lnSpc>
              <a:spcBef>
                <a:spcPts val="36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000" spc="-40" dirty="0">
                <a:latin typeface="Carlito"/>
                <a:cs typeface="Carlito"/>
              </a:rPr>
              <a:t>Waste</a:t>
            </a:r>
            <a:r>
              <a:rPr sz="3000" spc="-5" dirty="0">
                <a:latin typeface="Carlito"/>
                <a:cs typeface="Carlito"/>
              </a:rPr>
              <a:t> </a:t>
            </a:r>
            <a:r>
              <a:rPr sz="3000" spc="-10" dirty="0">
                <a:latin typeface="Carlito"/>
                <a:cs typeface="Carlito"/>
              </a:rPr>
              <a:t>minimization</a:t>
            </a:r>
            <a:endParaRPr sz="3000">
              <a:latin typeface="Carlito"/>
              <a:cs typeface="Carlito"/>
            </a:endParaRPr>
          </a:p>
          <a:p>
            <a:pPr marL="527685" marR="720090" indent="-515620">
              <a:lnSpc>
                <a:spcPts val="3240"/>
              </a:lnSpc>
              <a:spcBef>
                <a:spcPts val="77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000" spc="-15" dirty="0">
                <a:latin typeface="Carlito"/>
                <a:cs typeface="Carlito"/>
              </a:rPr>
              <a:t>Detoxification </a:t>
            </a:r>
            <a:r>
              <a:rPr sz="3000" dirty="0">
                <a:latin typeface="Carlito"/>
                <a:cs typeface="Carlito"/>
              </a:rPr>
              <a:t>&amp; </a:t>
            </a:r>
            <a:r>
              <a:rPr sz="3000" spc="-15" dirty="0">
                <a:latin typeface="Carlito"/>
                <a:cs typeface="Carlito"/>
              </a:rPr>
              <a:t>neutralization </a:t>
            </a:r>
            <a:r>
              <a:rPr sz="3000" spc="-5" dirty="0">
                <a:latin typeface="Carlito"/>
                <a:cs typeface="Carlito"/>
              </a:rPr>
              <a:t>of </a:t>
            </a:r>
            <a:r>
              <a:rPr sz="3000" spc="-20" dirty="0">
                <a:latin typeface="Carlito"/>
                <a:cs typeface="Carlito"/>
              </a:rPr>
              <a:t>waste </a:t>
            </a:r>
            <a:r>
              <a:rPr sz="3000" spc="-10" dirty="0">
                <a:latin typeface="Carlito"/>
                <a:cs typeface="Carlito"/>
              </a:rPr>
              <a:t>by  treatments</a:t>
            </a:r>
            <a:endParaRPr sz="3000">
              <a:latin typeface="Carlito"/>
              <a:cs typeface="Carlito"/>
            </a:endParaRPr>
          </a:p>
          <a:p>
            <a:pPr marL="527685" marR="1646555" indent="-515620">
              <a:lnSpc>
                <a:spcPts val="3240"/>
              </a:lnSpc>
              <a:spcBef>
                <a:spcPts val="72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000" spc="-5" dirty="0">
                <a:latin typeface="Carlito"/>
                <a:cs typeface="Carlito"/>
              </a:rPr>
              <a:t>Destruction of </a:t>
            </a:r>
            <a:r>
              <a:rPr sz="3000" spc="-10" dirty="0">
                <a:latin typeface="Carlito"/>
                <a:cs typeface="Carlito"/>
              </a:rPr>
              <a:t>combustible </a:t>
            </a:r>
            <a:r>
              <a:rPr sz="3000" spc="-25" dirty="0">
                <a:latin typeface="Carlito"/>
                <a:cs typeface="Carlito"/>
              </a:rPr>
              <a:t>waste </a:t>
            </a:r>
            <a:r>
              <a:rPr sz="3000" spc="-10" dirty="0">
                <a:latin typeface="Carlito"/>
                <a:cs typeface="Carlito"/>
              </a:rPr>
              <a:t>by  incineration</a:t>
            </a:r>
            <a:endParaRPr sz="3000">
              <a:latin typeface="Carlito"/>
              <a:cs typeface="Carlito"/>
            </a:endParaRPr>
          </a:p>
          <a:p>
            <a:pPr marL="527685" marR="5080" indent="-515620">
              <a:lnSpc>
                <a:spcPts val="3240"/>
              </a:lnSpc>
              <a:spcBef>
                <a:spcPts val="72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000" spc="-10" dirty="0">
                <a:latin typeface="Carlito"/>
                <a:cs typeface="Carlito"/>
              </a:rPr>
              <a:t>Solidification </a:t>
            </a:r>
            <a:r>
              <a:rPr sz="3000" spc="-5" dirty="0">
                <a:latin typeface="Carlito"/>
                <a:cs typeface="Carlito"/>
              </a:rPr>
              <a:t>of </a:t>
            </a:r>
            <a:r>
              <a:rPr sz="3000" spc="-10" dirty="0">
                <a:latin typeface="Carlito"/>
                <a:cs typeface="Carlito"/>
              </a:rPr>
              <a:t>sludge </a:t>
            </a:r>
            <a:r>
              <a:rPr sz="3000" dirty="0">
                <a:latin typeface="Carlito"/>
                <a:cs typeface="Carlito"/>
              </a:rPr>
              <a:t>&amp; ash </a:t>
            </a:r>
            <a:r>
              <a:rPr sz="3000" spc="-20" dirty="0">
                <a:latin typeface="Carlito"/>
                <a:cs typeface="Carlito"/>
              </a:rPr>
              <a:t>from steps from </a:t>
            </a:r>
            <a:r>
              <a:rPr sz="3000" dirty="0">
                <a:latin typeface="Carlito"/>
                <a:cs typeface="Carlito"/>
              </a:rPr>
              <a:t>2  &amp;</a:t>
            </a:r>
            <a:r>
              <a:rPr sz="3000" spc="-10" dirty="0">
                <a:latin typeface="Carlito"/>
                <a:cs typeface="Carlito"/>
              </a:rPr>
              <a:t> </a:t>
            </a:r>
            <a:r>
              <a:rPr sz="3000" dirty="0">
                <a:latin typeface="Carlito"/>
                <a:cs typeface="Carlito"/>
              </a:rPr>
              <a:t>3</a:t>
            </a:r>
            <a:endParaRPr sz="3000">
              <a:latin typeface="Carlito"/>
              <a:cs typeface="Carlito"/>
            </a:endParaRPr>
          </a:p>
          <a:p>
            <a:pPr marL="527685" indent="-515620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000" spc="-5" dirty="0">
                <a:latin typeface="Carlito"/>
                <a:cs typeface="Carlito"/>
              </a:rPr>
              <a:t>Disposal of </a:t>
            </a:r>
            <a:r>
              <a:rPr sz="3000" spc="-10" dirty="0">
                <a:latin typeface="Carlito"/>
                <a:cs typeface="Carlito"/>
              </a:rPr>
              <a:t>residues </a:t>
            </a:r>
            <a:r>
              <a:rPr sz="3000" dirty="0">
                <a:latin typeface="Carlito"/>
                <a:cs typeface="Carlito"/>
              </a:rPr>
              <a:t>in</a:t>
            </a:r>
            <a:r>
              <a:rPr sz="3000" spc="5" dirty="0">
                <a:latin typeface="Carlito"/>
                <a:cs typeface="Carlito"/>
              </a:rPr>
              <a:t> </a:t>
            </a:r>
            <a:r>
              <a:rPr sz="3000" spc="-5" dirty="0">
                <a:latin typeface="Carlito"/>
                <a:cs typeface="Carlito"/>
              </a:rPr>
              <a:t>landfills.</a:t>
            </a:r>
            <a:endParaRPr sz="3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143000"/>
            <a:ext cx="8229600" cy="4983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1053816"/>
            <a:ext cx="7305675" cy="4024629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b="1" spc="-50" dirty="0">
                <a:solidFill>
                  <a:srgbClr val="006FC0"/>
                </a:solidFill>
                <a:latin typeface="Carlito"/>
                <a:cs typeface="Carlito"/>
              </a:rPr>
              <a:t>1.Waste</a:t>
            </a:r>
            <a:r>
              <a:rPr sz="3200" b="1" spc="-30" dirty="0">
                <a:solidFill>
                  <a:srgbClr val="006FC0"/>
                </a:solidFill>
                <a:latin typeface="Carlito"/>
                <a:cs typeface="Carlito"/>
              </a:rPr>
              <a:t> </a:t>
            </a:r>
            <a:r>
              <a:rPr sz="3200" b="1" spc="-10" dirty="0">
                <a:solidFill>
                  <a:srgbClr val="006FC0"/>
                </a:solidFill>
                <a:latin typeface="Carlito"/>
                <a:cs typeface="Carlito"/>
              </a:rPr>
              <a:t>minimization: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65"/>
              </a:spcBef>
              <a:buFont typeface="Wingdings"/>
              <a:buChar char=""/>
              <a:tabLst>
                <a:tab pos="467359" algn="l"/>
              </a:tabLst>
            </a:pPr>
            <a:r>
              <a:rPr sz="3200" spc="-10" dirty="0">
                <a:latin typeface="Carlito"/>
                <a:cs typeface="Carlito"/>
              </a:rPr>
              <a:t>helps </a:t>
            </a:r>
            <a:r>
              <a:rPr sz="3200" dirty="0">
                <a:latin typeface="Carlito"/>
                <a:cs typeface="Carlito"/>
              </a:rPr>
              <a:t>in </a:t>
            </a:r>
            <a:r>
              <a:rPr sz="3200" spc="-15" dirty="0">
                <a:latin typeface="Carlito"/>
                <a:cs typeface="Carlito"/>
              </a:rPr>
              <a:t>resource </a:t>
            </a:r>
            <a:r>
              <a:rPr sz="3200" spc="-10" dirty="0">
                <a:latin typeface="Carlito"/>
                <a:cs typeface="Carlito"/>
              </a:rPr>
              <a:t>conservation, </a:t>
            </a:r>
            <a:r>
              <a:rPr sz="3200" spc="-5" dirty="0">
                <a:latin typeface="Carlito"/>
                <a:cs typeface="Carlito"/>
              </a:rPr>
              <a:t>economic  </a:t>
            </a:r>
            <a:r>
              <a:rPr sz="3200" spc="-10" dirty="0">
                <a:latin typeface="Carlito"/>
                <a:cs typeface="Carlito"/>
              </a:rPr>
              <a:t>efficiency </a:t>
            </a:r>
            <a:r>
              <a:rPr sz="3200" dirty="0">
                <a:latin typeface="Carlito"/>
                <a:cs typeface="Carlito"/>
              </a:rPr>
              <a:t>&amp; </a:t>
            </a:r>
            <a:r>
              <a:rPr sz="3200" spc="-15" dirty="0">
                <a:latin typeface="Carlito"/>
                <a:cs typeface="Carlito"/>
              </a:rPr>
              <a:t>environmental</a:t>
            </a:r>
            <a:r>
              <a:rPr sz="3200" spc="10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protection.</a:t>
            </a:r>
            <a:endParaRPr sz="3200">
              <a:latin typeface="Carlito"/>
              <a:cs typeface="Carlito"/>
            </a:endParaRPr>
          </a:p>
          <a:p>
            <a:pPr marL="375920" indent="-363855">
              <a:lnSpc>
                <a:spcPct val="100000"/>
              </a:lnSpc>
              <a:spcBef>
                <a:spcPts val="770"/>
              </a:spcBef>
              <a:buFont typeface="Wingdings"/>
              <a:buChar char=""/>
              <a:tabLst>
                <a:tab pos="376555" algn="l"/>
              </a:tabLst>
            </a:pPr>
            <a:r>
              <a:rPr sz="3200" spc="-5" dirty="0">
                <a:latin typeface="Carlito"/>
                <a:cs typeface="Carlito"/>
              </a:rPr>
              <a:t>The </a:t>
            </a:r>
            <a:r>
              <a:rPr sz="3200" spc="-15" dirty="0">
                <a:latin typeface="Carlito"/>
                <a:cs typeface="Carlito"/>
              </a:rPr>
              <a:t>strategies</a:t>
            </a:r>
            <a:r>
              <a:rPr sz="3200" spc="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include—</a:t>
            </a:r>
            <a:endParaRPr sz="3200">
              <a:latin typeface="Carlito"/>
              <a:cs typeface="Carlito"/>
            </a:endParaRPr>
          </a:p>
          <a:p>
            <a:pPr marL="2222500" marR="2186305">
              <a:lnSpc>
                <a:spcPct val="120000"/>
              </a:lnSpc>
            </a:pPr>
            <a:r>
              <a:rPr sz="3200" spc="-10" dirty="0">
                <a:latin typeface="Carlito"/>
                <a:cs typeface="Carlito"/>
              </a:rPr>
              <a:t>source</a:t>
            </a:r>
            <a:r>
              <a:rPr sz="3200" spc="-9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reduction,  </a:t>
            </a:r>
            <a:r>
              <a:rPr sz="3200" spc="-10" dirty="0">
                <a:latin typeface="Carlito"/>
                <a:cs typeface="Carlito"/>
              </a:rPr>
              <a:t>recycling </a:t>
            </a:r>
            <a:r>
              <a:rPr sz="3200" dirty="0">
                <a:latin typeface="Carlito"/>
                <a:cs typeface="Carlito"/>
              </a:rPr>
              <a:t>and  </a:t>
            </a:r>
            <a:r>
              <a:rPr sz="3200" spc="-25" dirty="0">
                <a:latin typeface="Carlito"/>
                <a:cs typeface="Carlito"/>
              </a:rPr>
              <a:t>waste</a:t>
            </a:r>
            <a:r>
              <a:rPr sz="3200" spc="-20" dirty="0">
                <a:latin typeface="Carlito"/>
                <a:cs typeface="Carlito"/>
              </a:rPr>
              <a:t> </a:t>
            </a:r>
            <a:r>
              <a:rPr sz="3200" spc="-15" dirty="0">
                <a:latin typeface="Carlito"/>
                <a:cs typeface="Carlito"/>
              </a:rPr>
              <a:t>exchange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219200"/>
            <a:ext cx="8229600" cy="4907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1130016"/>
            <a:ext cx="4435475" cy="236664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b="1" dirty="0">
                <a:latin typeface="Carlito"/>
                <a:cs typeface="Carlito"/>
              </a:rPr>
              <a:t>2. </a:t>
            </a:r>
            <a:r>
              <a:rPr sz="3200" b="1" spc="-35" dirty="0">
                <a:latin typeface="Carlito"/>
                <a:cs typeface="Carlito"/>
              </a:rPr>
              <a:t>TREATMENT</a:t>
            </a:r>
            <a:r>
              <a:rPr sz="3200" b="1" spc="-70" dirty="0">
                <a:latin typeface="Carlito"/>
                <a:cs typeface="Carlito"/>
              </a:rPr>
              <a:t> </a:t>
            </a:r>
            <a:r>
              <a:rPr sz="3200" b="1" spc="-5" dirty="0">
                <a:latin typeface="Carlito"/>
                <a:cs typeface="Carlito"/>
              </a:rPr>
              <a:t>METHODS:</a:t>
            </a:r>
            <a:endParaRPr sz="3200">
              <a:latin typeface="Carlito"/>
              <a:cs typeface="Carlito"/>
            </a:endParaRPr>
          </a:p>
          <a:p>
            <a:pPr marL="12700" marR="2191385">
              <a:lnSpc>
                <a:spcPts val="4610"/>
              </a:lnSpc>
              <a:spcBef>
                <a:spcPts val="280"/>
              </a:spcBef>
            </a:pPr>
            <a:r>
              <a:rPr sz="3200" spc="-15" dirty="0">
                <a:latin typeface="Carlito"/>
                <a:cs typeface="Carlito"/>
              </a:rPr>
              <a:t>Physical  </a:t>
            </a:r>
            <a:r>
              <a:rPr sz="3200" spc="-10" dirty="0">
                <a:latin typeface="Carlito"/>
                <a:cs typeface="Carlito"/>
              </a:rPr>
              <a:t>Chemical</a:t>
            </a:r>
            <a:r>
              <a:rPr sz="3200" spc="-50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and</a:t>
            </a:r>
            <a:endParaRPr sz="3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3200" spc="-10" dirty="0">
                <a:latin typeface="Carlito"/>
                <a:cs typeface="Carlito"/>
              </a:rPr>
              <a:t>biological</a:t>
            </a:r>
            <a:r>
              <a:rPr sz="3200" spc="2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treament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</TotalTime>
  <Words>593</Words>
  <Application>Microsoft Office PowerPoint</Application>
  <PresentationFormat>On-screen Show (4:3)</PresentationFormat>
  <Paragraphs>87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Carlito</vt:lpstr>
      <vt:lpstr>Garamond</vt:lpstr>
      <vt:lpstr>Wingdings</vt:lpstr>
      <vt:lpstr>Organic</vt:lpstr>
      <vt:lpstr>HAZARDOUS WASTE  MANAGEMENT</vt:lpstr>
      <vt:lpstr>HAZARDOUS WASTE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HAZARDOUS WASTE  MANAGEMENT</dc:title>
  <dc:creator>User</dc:creator>
  <cp:lastModifiedBy>Zaryab SIal</cp:lastModifiedBy>
  <cp:revision>2</cp:revision>
  <dcterms:created xsi:type="dcterms:W3CDTF">2020-05-13T11:25:52Z</dcterms:created>
  <dcterms:modified xsi:type="dcterms:W3CDTF">2020-05-13T11:44:17Z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2014-07-20T00:00:00Z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2020-05-13T00:00:00Z</vt:filetime>
  </property>
</Properties>
</file>